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9"/>
  </p:notesMasterIdLst>
  <p:sldIdLst>
    <p:sldId id="256" r:id="rId2"/>
    <p:sldId id="909" r:id="rId3"/>
    <p:sldId id="910" r:id="rId4"/>
    <p:sldId id="911" r:id="rId5"/>
    <p:sldId id="912" r:id="rId6"/>
    <p:sldId id="913" r:id="rId7"/>
    <p:sldId id="914" r:id="rId8"/>
    <p:sldId id="915" r:id="rId9"/>
    <p:sldId id="916" r:id="rId10"/>
    <p:sldId id="917" r:id="rId11"/>
    <p:sldId id="918" r:id="rId12"/>
    <p:sldId id="919" r:id="rId13"/>
    <p:sldId id="920" r:id="rId14"/>
    <p:sldId id="921" r:id="rId15"/>
    <p:sldId id="922" r:id="rId16"/>
    <p:sldId id="923" r:id="rId17"/>
    <p:sldId id="924" r:id="rId18"/>
    <p:sldId id="925" r:id="rId19"/>
    <p:sldId id="926" r:id="rId20"/>
    <p:sldId id="927" r:id="rId21"/>
    <p:sldId id="928" r:id="rId22"/>
    <p:sldId id="929" r:id="rId23"/>
    <p:sldId id="930" r:id="rId24"/>
    <p:sldId id="931" r:id="rId25"/>
    <p:sldId id="932" r:id="rId26"/>
    <p:sldId id="933" r:id="rId27"/>
    <p:sldId id="934" r:id="rId28"/>
    <p:sldId id="935" r:id="rId29"/>
    <p:sldId id="936" r:id="rId30"/>
    <p:sldId id="937" r:id="rId31"/>
    <p:sldId id="938" r:id="rId32"/>
    <p:sldId id="939" r:id="rId33"/>
    <p:sldId id="940" r:id="rId34"/>
    <p:sldId id="941" r:id="rId35"/>
    <p:sldId id="942" r:id="rId36"/>
    <p:sldId id="943" r:id="rId37"/>
    <p:sldId id="944" r:id="rId38"/>
    <p:sldId id="945" r:id="rId39"/>
    <p:sldId id="946" r:id="rId40"/>
    <p:sldId id="947" r:id="rId41"/>
    <p:sldId id="948" r:id="rId42"/>
    <p:sldId id="949" r:id="rId43"/>
    <p:sldId id="950" r:id="rId44"/>
    <p:sldId id="951" r:id="rId45"/>
    <p:sldId id="952" r:id="rId46"/>
    <p:sldId id="954" r:id="rId47"/>
    <p:sldId id="953" r:id="rId48"/>
    <p:sldId id="955" r:id="rId49"/>
    <p:sldId id="956" r:id="rId50"/>
    <p:sldId id="957" r:id="rId51"/>
    <p:sldId id="958" r:id="rId52"/>
    <p:sldId id="959" r:id="rId53"/>
    <p:sldId id="960" r:id="rId54"/>
    <p:sldId id="963" r:id="rId55"/>
    <p:sldId id="964" r:id="rId56"/>
    <p:sldId id="961" r:id="rId57"/>
    <p:sldId id="962" r:id="rId5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CFF"/>
    <a:srgbClr val="000DFF"/>
    <a:srgbClr val="E15101"/>
    <a:srgbClr val="00FF0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0031"/>
    <p:restoredTop sz="96405"/>
  </p:normalViewPr>
  <p:slideViewPr>
    <p:cSldViewPr snapToGrid="0" snapToObjects="1">
      <p:cViewPr varScale="1">
        <p:scale>
          <a:sx n="112" d="100"/>
          <a:sy n="112" d="100"/>
        </p:scale>
        <p:origin x="200" y="5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DD3D46-709D-EE4F-9951-18578BF99570}" type="datetimeFigureOut">
              <a:rPr lang="en-US" smtClean="0"/>
              <a:t>12/1/22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C6534D-9716-7046-85CE-732F0B11E5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246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C6534D-9716-7046-85CE-732F0B11E5D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0978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aseline="0">
                <a:solidFill>
                  <a:srgbClr val="E15101"/>
                </a:solidFill>
                <a:latin typeface="Kannada MN" charset="0"/>
                <a:ea typeface="Kannada MN" charset="0"/>
                <a:cs typeface="Kannada MN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 baseline="0">
                <a:solidFill>
                  <a:srgbClr val="E15101"/>
                </a:solidFill>
                <a:latin typeface="Kannada MN" charset="0"/>
                <a:ea typeface="Kannada MN" charset="0"/>
                <a:cs typeface="Kannada MN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598DF-88B6-A541-81E5-0B9D35B4CC74}" type="datetime1">
              <a:rPr lang="en-US" smtClean="0"/>
              <a:t>12/1/22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A7ED9-D9CA-CB41-8473-7B8166EC30F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5587320"/>
            <a:ext cx="12192000" cy="1270680"/>
          </a:xfrm>
          <a:prstGeom prst="rect">
            <a:avLst/>
          </a:prstGeom>
          <a:solidFill>
            <a:srgbClr val="E151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60781" y="5692095"/>
            <a:ext cx="3270437" cy="1044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6182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BE83E-F98B-9541-A47F-6AC26A0B843C}" type="datetime1">
              <a:rPr lang="en-US" smtClean="0"/>
              <a:t>12/1/22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A7ED9-D9CA-CB41-8473-7B8166EC30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0039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25EDC-31DC-2140-AEC8-9EF06ACF5E2F}" type="datetime1">
              <a:rPr lang="en-US" smtClean="0"/>
              <a:t>12/1/22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A7ED9-D9CA-CB41-8473-7B8166EC30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1630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solidFill>
                  <a:srgbClr val="E15101"/>
                </a:solidFill>
                <a:latin typeface="Kannada MN" charset="0"/>
                <a:ea typeface="Kannada MN" charset="0"/>
                <a:cs typeface="Kannada MN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5C48C-BD00-F743-8537-F7FCF8076B66}" type="datetime1">
              <a:rPr lang="en-US" smtClean="0"/>
              <a:t>12/1/22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724400" y="6356350"/>
            <a:ext cx="2743200" cy="365125"/>
          </a:xfrm>
        </p:spPr>
        <p:txBody>
          <a:bodyPr/>
          <a:lstStyle>
            <a:lvl1pPr algn="ctr">
              <a:defRPr/>
            </a:lvl1pPr>
          </a:lstStyle>
          <a:p>
            <a:fld id="{719A7ED9-D9CA-CB41-8473-7B8166EC30F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52676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0E507-C9F2-3B44-A449-07A7EC7F64F1}" type="datetime1">
              <a:rPr lang="en-US" smtClean="0"/>
              <a:t>12/1/22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A7ED9-D9CA-CB41-8473-7B8166EC30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50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35B459-987D-C244-960D-11366F9795EE}" type="datetime1">
              <a:rPr lang="en-US" smtClean="0"/>
              <a:t>12/1/22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A7ED9-D9CA-CB41-8473-7B8166EC30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0288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7B85C-DFE4-B545-ADF8-8BC535C4E152}" type="datetime1">
              <a:rPr lang="en-US" smtClean="0"/>
              <a:t>12/1/22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A7ED9-D9CA-CB41-8473-7B8166EC30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742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AF393-BAE6-1948-8A84-D14C99E402A2}" type="datetime1">
              <a:rPr lang="en-US" smtClean="0"/>
              <a:t>12/1/22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A7ED9-D9CA-CB41-8473-7B8166EC30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4619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572AD-FBD2-6541-AD62-12F059411C96}" type="datetime1">
              <a:rPr lang="en-US" smtClean="0"/>
              <a:t>12/1/22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A7ED9-D9CA-CB41-8473-7B8166EC30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0284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D9ABA-7DBC-4A44-8154-14ACD2203E7A}" type="datetime1">
              <a:rPr lang="en-US" smtClean="0"/>
              <a:t>12/1/22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A7ED9-D9CA-CB41-8473-7B8166EC30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1150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1BC5B-00AD-8F45-B118-A74B3874F4C0}" type="datetime1">
              <a:rPr lang="en-US" smtClean="0"/>
              <a:t>12/1/22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A7ED9-D9CA-CB41-8473-7B8166EC30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0650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0657A8-BBD0-9249-991D-95E7AC4FCBD4}" type="datetime1">
              <a:rPr lang="en-US" smtClean="0"/>
              <a:t>12/1/22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9A7ED9-D9CA-CB41-8473-7B8166EC30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462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search.censys.io/" TargetMode="External"/><Relationship Id="rId2" Type="http://schemas.openxmlformats.org/officeDocument/2006/relationships/hyperlink" Target="https://www.criminalip.io/asset/report/194.67.105.95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shodan.io/search?query=IP+camera+port%3A8800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CS 370</a:t>
            </a:r>
            <a:br>
              <a:rPr lang="en-US" dirty="0"/>
            </a:br>
            <a:r>
              <a:rPr lang="en-US" dirty="0"/>
              <a:t>Introduction to Security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/>
              <a:t>Malware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D5CEEE-A655-9D4B-AA1D-8E725CF469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A7ED9-D9CA-CB41-8473-7B8166EC30F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2455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4234C-670D-E337-EDE8-A25E45D4E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Malware Operations in a Nutshell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E75592-2EDE-18E9-5B45-3F932F3F94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A7ED9-D9CA-CB41-8473-7B8166EC30F8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1026" name="Picture 2" descr="Internet Icon PNG Images, Free Transparent Internet Icon Download - KindPNG">
            <a:extLst>
              <a:ext uri="{FF2B5EF4-FFF2-40B4-BE49-F238E27FC236}">
                <a16:creationId xmlns:a16="http://schemas.microsoft.com/office/drawing/2014/main" id="{0F3166FA-C4D1-9AF5-F55B-6BCCF657AD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74294" y="2880360"/>
            <a:ext cx="1643412" cy="169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c - Free computer icons">
            <a:extLst>
              <a:ext uri="{FF2B5EF4-FFF2-40B4-BE49-F238E27FC236}">
                <a16:creationId xmlns:a16="http://schemas.microsoft.com/office/drawing/2014/main" id="{2A5BDB39-3944-9922-3E87-B380C06A3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307830" y="1219518"/>
            <a:ext cx="942340" cy="942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Pc - Free computer icons">
            <a:extLst>
              <a:ext uri="{FF2B5EF4-FFF2-40B4-BE49-F238E27FC236}">
                <a16:creationId xmlns:a16="http://schemas.microsoft.com/office/drawing/2014/main" id="{4E2FDEEB-22EE-A92E-5A81-BB0B5DB7C1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307830" y="2161858"/>
            <a:ext cx="942340" cy="942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Pc - Free computer icons">
            <a:extLst>
              <a:ext uri="{FF2B5EF4-FFF2-40B4-BE49-F238E27FC236}">
                <a16:creationId xmlns:a16="http://schemas.microsoft.com/office/drawing/2014/main" id="{79A56452-BA7A-C6EB-FE18-FFF353DAF6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307830" y="3081179"/>
            <a:ext cx="942340" cy="942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Pc - Free computer icons">
            <a:extLst>
              <a:ext uri="{FF2B5EF4-FFF2-40B4-BE49-F238E27FC236}">
                <a16:creationId xmlns:a16="http://schemas.microsoft.com/office/drawing/2014/main" id="{A232C836-7842-D2AC-0898-65F7C34549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307830" y="4000500"/>
            <a:ext cx="942340" cy="942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Pc - Free computer icons">
            <a:extLst>
              <a:ext uri="{FF2B5EF4-FFF2-40B4-BE49-F238E27FC236}">
                <a16:creationId xmlns:a16="http://schemas.microsoft.com/office/drawing/2014/main" id="{85F350CB-A5A3-A155-A6A3-83501A96FC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307830" y="4942840"/>
            <a:ext cx="942340" cy="942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Pc - Free computer icons">
            <a:extLst>
              <a:ext uri="{FF2B5EF4-FFF2-40B4-BE49-F238E27FC236}">
                <a16:creationId xmlns:a16="http://schemas.microsoft.com/office/drawing/2014/main" id="{5B0601C7-B0DB-954F-F923-282021DA2B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02930" y="5596572"/>
            <a:ext cx="942340" cy="942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Pc - Free computer icons">
            <a:extLst>
              <a:ext uri="{FF2B5EF4-FFF2-40B4-BE49-F238E27FC236}">
                <a16:creationId xmlns:a16="http://schemas.microsoft.com/office/drawing/2014/main" id="{27A9CCFC-083D-DF17-FB88-E05C4D1A00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46720" y="1027906"/>
            <a:ext cx="942340" cy="942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Pc - Free computer icons">
            <a:extLst>
              <a:ext uri="{FF2B5EF4-FFF2-40B4-BE49-F238E27FC236}">
                <a16:creationId xmlns:a16="http://schemas.microsoft.com/office/drawing/2014/main" id="{84336E40-0E26-8277-59BB-1B48E60FA8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63096" y="1089978"/>
            <a:ext cx="942340" cy="942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Pc - Free computer icons">
            <a:extLst>
              <a:ext uri="{FF2B5EF4-FFF2-40B4-BE49-F238E27FC236}">
                <a16:creationId xmlns:a16="http://schemas.microsoft.com/office/drawing/2014/main" id="{71DE2855-305D-D426-0D35-E59CAF6AB5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96430" y="5582761"/>
            <a:ext cx="942340" cy="942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 descr="Pc - Free computer icons">
            <a:extLst>
              <a:ext uri="{FF2B5EF4-FFF2-40B4-BE49-F238E27FC236}">
                <a16:creationId xmlns:a16="http://schemas.microsoft.com/office/drawing/2014/main" id="{FED9F493-92FD-842F-DA4F-A4C695D61E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0268" y="3172460"/>
            <a:ext cx="942340" cy="942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acker - Free people icons">
            <a:extLst>
              <a:ext uri="{FF2B5EF4-FFF2-40B4-BE49-F238E27FC236}">
                <a16:creationId xmlns:a16="http://schemas.microsoft.com/office/drawing/2014/main" id="{1030ABB8-46EB-ADAB-1641-E903B0E9F9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7223" y="1764030"/>
            <a:ext cx="1408430" cy="1408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Malware Icon | Malware Iconset | Hopstarter">
            <a:extLst>
              <a:ext uri="{FF2B5EF4-FFF2-40B4-BE49-F238E27FC236}">
                <a16:creationId xmlns:a16="http://schemas.microsoft.com/office/drawing/2014/main" id="{A3A07E01-97E7-5FB9-141F-44EC68CB91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39940" y="5829617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359058E-9BCC-349B-70E6-01EE59A4AC4E}"/>
              </a:ext>
            </a:extLst>
          </p:cNvPr>
          <p:cNvSpPr txBox="1"/>
          <p:nvPr/>
        </p:nvSpPr>
        <p:spPr>
          <a:xfrm>
            <a:off x="1893985" y="2987794"/>
            <a:ext cx="1735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Write a malware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2B66140-F5DA-7243-4119-D98A496BD8F1}"/>
              </a:ext>
            </a:extLst>
          </p:cNvPr>
          <p:cNvSpPr txBox="1"/>
          <p:nvPr/>
        </p:nvSpPr>
        <p:spPr>
          <a:xfrm>
            <a:off x="357754" y="4137938"/>
            <a:ext cx="35259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 Find an active exploits of systems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0F38E30-9FFB-A947-6AA0-080C04D4F6A7}"/>
              </a:ext>
            </a:extLst>
          </p:cNvPr>
          <p:cNvSpPr txBox="1"/>
          <p:nvPr/>
        </p:nvSpPr>
        <p:spPr>
          <a:xfrm>
            <a:off x="357754" y="4530408"/>
            <a:ext cx="1936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 Shoot an exploit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6ACAA63-9452-FD50-BE13-8AB99BA0CF37}"/>
              </a:ext>
            </a:extLst>
          </p:cNvPr>
          <p:cNvSpPr txBox="1"/>
          <p:nvPr/>
        </p:nvSpPr>
        <p:spPr>
          <a:xfrm>
            <a:off x="5195571" y="5238849"/>
            <a:ext cx="32183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3. Malware seeks another target</a:t>
            </a:r>
          </a:p>
          <a:p>
            <a:r>
              <a:rPr lang="en-US" dirty="0"/>
              <a:t>from there…</a:t>
            </a:r>
          </a:p>
        </p:txBody>
      </p:sp>
    </p:spTree>
    <p:extLst>
      <p:ext uri="{BB962C8B-B14F-4D97-AF65-F5344CB8AC3E}">
        <p14:creationId xmlns:p14="http://schemas.microsoft.com/office/powerpoint/2010/main" val="33344164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4234C-670D-E337-EDE8-A25E45D4E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Malware Operations in a Nutshell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E75592-2EDE-18E9-5B45-3F932F3F94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A7ED9-D9CA-CB41-8473-7B8166EC30F8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1026" name="Picture 2" descr="Internet Icon PNG Images, Free Transparent Internet Icon Download - KindPNG">
            <a:extLst>
              <a:ext uri="{FF2B5EF4-FFF2-40B4-BE49-F238E27FC236}">
                <a16:creationId xmlns:a16="http://schemas.microsoft.com/office/drawing/2014/main" id="{0F3166FA-C4D1-9AF5-F55B-6BCCF657AD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74294" y="2880360"/>
            <a:ext cx="1643412" cy="169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c - Free computer icons">
            <a:extLst>
              <a:ext uri="{FF2B5EF4-FFF2-40B4-BE49-F238E27FC236}">
                <a16:creationId xmlns:a16="http://schemas.microsoft.com/office/drawing/2014/main" id="{2A5BDB39-3944-9922-3E87-B380C06A3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307830" y="1219518"/>
            <a:ext cx="942340" cy="942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Pc - Free computer icons">
            <a:extLst>
              <a:ext uri="{FF2B5EF4-FFF2-40B4-BE49-F238E27FC236}">
                <a16:creationId xmlns:a16="http://schemas.microsoft.com/office/drawing/2014/main" id="{4E2FDEEB-22EE-A92E-5A81-BB0B5DB7C1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307830" y="2161858"/>
            <a:ext cx="942340" cy="942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Pc - Free computer icons">
            <a:extLst>
              <a:ext uri="{FF2B5EF4-FFF2-40B4-BE49-F238E27FC236}">
                <a16:creationId xmlns:a16="http://schemas.microsoft.com/office/drawing/2014/main" id="{79A56452-BA7A-C6EB-FE18-FFF353DAF6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307830" y="3081179"/>
            <a:ext cx="942340" cy="942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Pc - Free computer icons">
            <a:extLst>
              <a:ext uri="{FF2B5EF4-FFF2-40B4-BE49-F238E27FC236}">
                <a16:creationId xmlns:a16="http://schemas.microsoft.com/office/drawing/2014/main" id="{A232C836-7842-D2AC-0898-65F7C34549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307830" y="4000500"/>
            <a:ext cx="942340" cy="942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Pc - Free computer icons">
            <a:extLst>
              <a:ext uri="{FF2B5EF4-FFF2-40B4-BE49-F238E27FC236}">
                <a16:creationId xmlns:a16="http://schemas.microsoft.com/office/drawing/2014/main" id="{85F350CB-A5A3-A155-A6A3-83501A96FC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307830" y="4942840"/>
            <a:ext cx="942340" cy="942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Pc - Free computer icons">
            <a:extLst>
              <a:ext uri="{FF2B5EF4-FFF2-40B4-BE49-F238E27FC236}">
                <a16:creationId xmlns:a16="http://schemas.microsoft.com/office/drawing/2014/main" id="{5B0601C7-B0DB-954F-F923-282021DA2B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02930" y="5596572"/>
            <a:ext cx="942340" cy="942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Pc - Free computer icons">
            <a:extLst>
              <a:ext uri="{FF2B5EF4-FFF2-40B4-BE49-F238E27FC236}">
                <a16:creationId xmlns:a16="http://schemas.microsoft.com/office/drawing/2014/main" id="{27A9CCFC-083D-DF17-FB88-E05C4D1A00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46720" y="1027906"/>
            <a:ext cx="942340" cy="942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Pc - Free computer icons">
            <a:extLst>
              <a:ext uri="{FF2B5EF4-FFF2-40B4-BE49-F238E27FC236}">
                <a16:creationId xmlns:a16="http://schemas.microsoft.com/office/drawing/2014/main" id="{84336E40-0E26-8277-59BB-1B48E60FA8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63096" y="1089978"/>
            <a:ext cx="942340" cy="942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Pc - Free computer icons">
            <a:extLst>
              <a:ext uri="{FF2B5EF4-FFF2-40B4-BE49-F238E27FC236}">
                <a16:creationId xmlns:a16="http://schemas.microsoft.com/office/drawing/2014/main" id="{71DE2855-305D-D426-0D35-E59CAF6AB5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96430" y="5582761"/>
            <a:ext cx="942340" cy="942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 descr="Pc - Free computer icons">
            <a:extLst>
              <a:ext uri="{FF2B5EF4-FFF2-40B4-BE49-F238E27FC236}">
                <a16:creationId xmlns:a16="http://schemas.microsoft.com/office/drawing/2014/main" id="{FED9F493-92FD-842F-DA4F-A4C695D61E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0268" y="3172460"/>
            <a:ext cx="942340" cy="942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acker - Free people icons">
            <a:extLst>
              <a:ext uri="{FF2B5EF4-FFF2-40B4-BE49-F238E27FC236}">
                <a16:creationId xmlns:a16="http://schemas.microsoft.com/office/drawing/2014/main" id="{1030ABB8-46EB-ADAB-1641-E903B0E9F9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7223" y="1764030"/>
            <a:ext cx="1408430" cy="1408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Malware Icon | Malware Iconset | Hopstarter">
            <a:extLst>
              <a:ext uri="{FF2B5EF4-FFF2-40B4-BE49-F238E27FC236}">
                <a16:creationId xmlns:a16="http://schemas.microsoft.com/office/drawing/2014/main" id="{A3A07E01-97E7-5FB9-141F-44EC68CB91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39940" y="5829617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359058E-9BCC-349B-70E6-01EE59A4AC4E}"/>
              </a:ext>
            </a:extLst>
          </p:cNvPr>
          <p:cNvSpPr txBox="1"/>
          <p:nvPr/>
        </p:nvSpPr>
        <p:spPr>
          <a:xfrm>
            <a:off x="1893985" y="2987794"/>
            <a:ext cx="1735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Write a malware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2B66140-F5DA-7243-4119-D98A496BD8F1}"/>
              </a:ext>
            </a:extLst>
          </p:cNvPr>
          <p:cNvSpPr txBox="1"/>
          <p:nvPr/>
        </p:nvSpPr>
        <p:spPr>
          <a:xfrm>
            <a:off x="357754" y="4137938"/>
            <a:ext cx="35259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 Find an active exploits of systems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0F38E30-9FFB-A947-6AA0-080C04D4F6A7}"/>
              </a:ext>
            </a:extLst>
          </p:cNvPr>
          <p:cNvSpPr txBox="1"/>
          <p:nvPr/>
        </p:nvSpPr>
        <p:spPr>
          <a:xfrm>
            <a:off x="357754" y="4530408"/>
            <a:ext cx="1936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 Shoot an exploit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6ACAA63-9452-FD50-BE13-8AB99BA0CF37}"/>
              </a:ext>
            </a:extLst>
          </p:cNvPr>
          <p:cNvSpPr txBox="1"/>
          <p:nvPr/>
        </p:nvSpPr>
        <p:spPr>
          <a:xfrm>
            <a:off x="5195571" y="5238849"/>
            <a:ext cx="32183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3. Malware seeks another target</a:t>
            </a:r>
          </a:p>
          <a:p>
            <a:r>
              <a:rPr lang="en-US" dirty="0"/>
              <a:t>from there…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CB563A1-D777-1576-66D8-CEDBA278353C}"/>
              </a:ext>
            </a:extLst>
          </p:cNvPr>
          <p:cNvSpPr txBox="1"/>
          <p:nvPr/>
        </p:nvSpPr>
        <p:spPr>
          <a:xfrm>
            <a:off x="7287343" y="4697561"/>
            <a:ext cx="13678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4. propagate</a:t>
            </a:r>
          </a:p>
        </p:txBody>
      </p:sp>
    </p:spTree>
    <p:extLst>
      <p:ext uri="{BB962C8B-B14F-4D97-AF65-F5344CB8AC3E}">
        <p14:creationId xmlns:p14="http://schemas.microsoft.com/office/powerpoint/2010/main" val="12723986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4234C-670D-E337-EDE8-A25E45D4E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Malware Operations in a Nutshell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E75592-2EDE-18E9-5B45-3F932F3F94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A7ED9-D9CA-CB41-8473-7B8166EC30F8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1026" name="Picture 2" descr="Internet Icon PNG Images, Free Transparent Internet Icon Download - KindPNG">
            <a:extLst>
              <a:ext uri="{FF2B5EF4-FFF2-40B4-BE49-F238E27FC236}">
                <a16:creationId xmlns:a16="http://schemas.microsoft.com/office/drawing/2014/main" id="{0F3166FA-C4D1-9AF5-F55B-6BCCF657AD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74294" y="2880360"/>
            <a:ext cx="1643412" cy="169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c - Free computer icons">
            <a:extLst>
              <a:ext uri="{FF2B5EF4-FFF2-40B4-BE49-F238E27FC236}">
                <a16:creationId xmlns:a16="http://schemas.microsoft.com/office/drawing/2014/main" id="{2A5BDB39-3944-9922-3E87-B380C06A3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307830" y="1219518"/>
            <a:ext cx="942340" cy="942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Pc - Free computer icons">
            <a:extLst>
              <a:ext uri="{FF2B5EF4-FFF2-40B4-BE49-F238E27FC236}">
                <a16:creationId xmlns:a16="http://schemas.microsoft.com/office/drawing/2014/main" id="{4E2FDEEB-22EE-A92E-5A81-BB0B5DB7C1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307830" y="2161858"/>
            <a:ext cx="942340" cy="942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Pc - Free computer icons">
            <a:extLst>
              <a:ext uri="{FF2B5EF4-FFF2-40B4-BE49-F238E27FC236}">
                <a16:creationId xmlns:a16="http://schemas.microsoft.com/office/drawing/2014/main" id="{79A56452-BA7A-C6EB-FE18-FFF353DAF6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307830" y="3081179"/>
            <a:ext cx="942340" cy="942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Pc - Free computer icons">
            <a:extLst>
              <a:ext uri="{FF2B5EF4-FFF2-40B4-BE49-F238E27FC236}">
                <a16:creationId xmlns:a16="http://schemas.microsoft.com/office/drawing/2014/main" id="{A232C836-7842-D2AC-0898-65F7C34549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307830" y="4000500"/>
            <a:ext cx="942340" cy="942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Pc - Free computer icons">
            <a:extLst>
              <a:ext uri="{FF2B5EF4-FFF2-40B4-BE49-F238E27FC236}">
                <a16:creationId xmlns:a16="http://schemas.microsoft.com/office/drawing/2014/main" id="{85F350CB-A5A3-A155-A6A3-83501A96FC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307830" y="4942840"/>
            <a:ext cx="942340" cy="942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Pc - Free computer icons">
            <a:extLst>
              <a:ext uri="{FF2B5EF4-FFF2-40B4-BE49-F238E27FC236}">
                <a16:creationId xmlns:a16="http://schemas.microsoft.com/office/drawing/2014/main" id="{5B0601C7-B0DB-954F-F923-282021DA2B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02930" y="5596572"/>
            <a:ext cx="942340" cy="942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Pc - Free computer icons">
            <a:extLst>
              <a:ext uri="{FF2B5EF4-FFF2-40B4-BE49-F238E27FC236}">
                <a16:creationId xmlns:a16="http://schemas.microsoft.com/office/drawing/2014/main" id="{27A9CCFC-083D-DF17-FB88-E05C4D1A00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46720" y="1027906"/>
            <a:ext cx="942340" cy="942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Pc - Free computer icons">
            <a:extLst>
              <a:ext uri="{FF2B5EF4-FFF2-40B4-BE49-F238E27FC236}">
                <a16:creationId xmlns:a16="http://schemas.microsoft.com/office/drawing/2014/main" id="{84336E40-0E26-8277-59BB-1B48E60FA8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63096" y="1089978"/>
            <a:ext cx="942340" cy="942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Pc - Free computer icons">
            <a:extLst>
              <a:ext uri="{FF2B5EF4-FFF2-40B4-BE49-F238E27FC236}">
                <a16:creationId xmlns:a16="http://schemas.microsoft.com/office/drawing/2014/main" id="{71DE2855-305D-D426-0D35-E59CAF6AB5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96430" y="5582761"/>
            <a:ext cx="942340" cy="942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 descr="Pc - Free computer icons">
            <a:extLst>
              <a:ext uri="{FF2B5EF4-FFF2-40B4-BE49-F238E27FC236}">
                <a16:creationId xmlns:a16="http://schemas.microsoft.com/office/drawing/2014/main" id="{FED9F493-92FD-842F-DA4F-A4C695D61E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0268" y="3172460"/>
            <a:ext cx="942340" cy="942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acker - Free people icons">
            <a:extLst>
              <a:ext uri="{FF2B5EF4-FFF2-40B4-BE49-F238E27FC236}">
                <a16:creationId xmlns:a16="http://schemas.microsoft.com/office/drawing/2014/main" id="{1030ABB8-46EB-ADAB-1641-E903B0E9F9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7223" y="1764030"/>
            <a:ext cx="1408430" cy="1408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Malware Icon | Malware Iconset | Hopstarter">
            <a:extLst>
              <a:ext uri="{FF2B5EF4-FFF2-40B4-BE49-F238E27FC236}">
                <a16:creationId xmlns:a16="http://schemas.microsoft.com/office/drawing/2014/main" id="{A3A07E01-97E7-5FB9-141F-44EC68CB91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39940" y="5829617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359058E-9BCC-349B-70E6-01EE59A4AC4E}"/>
              </a:ext>
            </a:extLst>
          </p:cNvPr>
          <p:cNvSpPr txBox="1"/>
          <p:nvPr/>
        </p:nvSpPr>
        <p:spPr>
          <a:xfrm>
            <a:off x="1893985" y="2987794"/>
            <a:ext cx="1735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Write a malware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2B66140-F5DA-7243-4119-D98A496BD8F1}"/>
              </a:ext>
            </a:extLst>
          </p:cNvPr>
          <p:cNvSpPr txBox="1"/>
          <p:nvPr/>
        </p:nvSpPr>
        <p:spPr>
          <a:xfrm>
            <a:off x="357754" y="4137938"/>
            <a:ext cx="35259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 Find an active exploits of systems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0F38E30-9FFB-A947-6AA0-080C04D4F6A7}"/>
              </a:ext>
            </a:extLst>
          </p:cNvPr>
          <p:cNvSpPr txBox="1"/>
          <p:nvPr/>
        </p:nvSpPr>
        <p:spPr>
          <a:xfrm>
            <a:off x="357754" y="4530408"/>
            <a:ext cx="1936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 Shoot an exploit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6ACAA63-9452-FD50-BE13-8AB99BA0CF37}"/>
              </a:ext>
            </a:extLst>
          </p:cNvPr>
          <p:cNvSpPr txBox="1"/>
          <p:nvPr/>
        </p:nvSpPr>
        <p:spPr>
          <a:xfrm>
            <a:off x="5195571" y="5238849"/>
            <a:ext cx="32183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3. Malware seeks another target</a:t>
            </a:r>
          </a:p>
          <a:p>
            <a:r>
              <a:rPr lang="en-US" dirty="0"/>
              <a:t>from there…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CB563A1-D777-1576-66D8-CEDBA278353C}"/>
              </a:ext>
            </a:extLst>
          </p:cNvPr>
          <p:cNvSpPr txBox="1"/>
          <p:nvPr/>
        </p:nvSpPr>
        <p:spPr>
          <a:xfrm>
            <a:off x="7287343" y="4697561"/>
            <a:ext cx="13678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4. propagate</a:t>
            </a:r>
          </a:p>
        </p:txBody>
      </p:sp>
      <p:pic>
        <p:nvPicPr>
          <p:cNvPr id="18" name="Picture 8" descr="Malware Icon | Malware Iconset | Hopstarter">
            <a:extLst>
              <a:ext uri="{FF2B5EF4-FFF2-40B4-BE49-F238E27FC236}">
                <a16:creationId xmlns:a16="http://schemas.microsoft.com/office/drawing/2014/main" id="{932E24C7-5A80-35F5-CB41-321FE39558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51520" y="5857399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72219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4234C-670D-E337-EDE8-A25E45D4E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Malware Operations in a Nutshell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E75592-2EDE-18E9-5B45-3F932F3F94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A7ED9-D9CA-CB41-8473-7B8166EC30F8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1026" name="Picture 2" descr="Internet Icon PNG Images, Free Transparent Internet Icon Download - KindPNG">
            <a:extLst>
              <a:ext uri="{FF2B5EF4-FFF2-40B4-BE49-F238E27FC236}">
                <a16:creationId xmlns:a16="http://schemas.microsoft.com/office/drawing/2014/main" id="{0F3166FA-C4D1-9AF5-F55B-6BCCF657AD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74294" y="2880360"/>
            <a:ext cx="1643412" cy="169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c - Free computer icons">
            <a:extLst>
              <a:ext uri="{FF2B5EF4-FFF2-40B4-BE49-F238E27FC236}">
                <a16:creationId xmlns:a16="http://schemas.microsoft.com/office/drawing/2014/main" id="{2A5BDB39-3944-9922-3E87-B380C06A3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307830" y="1219518"/>
            <a:ext cx="942340" cy="942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Pc - Free computer icons">
            <a:extLst>
              <a:ext uri="{FF2B5EF4-FFF2-40B4-BE49-F238E27FC236}">
                <a16:creationId xmlns:a16="http://schemas.microsoft.com/office/drawing/2014/main" id="{4E2FDEEB-22EE-A92E-5A81-BB0B5DB7C1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307830" y="2161858"/>
            <a:ext cx="942340" cy="942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Pc - Free computer icons">
            <a:extLst>
              <a:ext uri="{FF2B5EF4-FFF2-40B4-BE49-F238E27FC236}">
                <a16:creationId xmlns:a16="http://schemas.microsoft.com/office/drawing/2014/main" id="{79A56452-BA7A-C6EB-FE18-FFF353DAF6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307830" y="3081179"/>
            <a:ext cx="942340" cy="942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Pc - Free computer icons">
            <a:extLst>
              <a:ext uri="{FF2B5EF4-FFF2-40B4-BE49-F238E27FC236}">
                <a16:creationId xmlns:a16="http://schemas.microsoft.com/office/drawing/2014/main" id="{A232C836-7842-D2AC-0898-65F7C34549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307830" y="4000500"/>
            <a:ext cx="942340" cy="942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Pc - Free computer icons">
            <a:extLst>
              <a:ext uri="{FF2B5EF4-FFF2-40B4-BE49-F238E27FC236}">
                <a16:creationId xmlns:a16="http://schemas.microsoft.com/office/drawing/2014/main" id="{85F350CB-A5A3-A155-A6A3-83501A96FC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307830" y="4942840"/>
            <a:ext cx="942340" cy="942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Pc - Free computer icons">
            <a:extLst>
              <a:ext uri="{FF2B5EF4-FFF2-40B4-BE49-F238E27FC236}">
                <a16:creationId xmlns:a16="http://schemas.microsoft.com/office/drawing/2014/main" id="{5B0601C7-B0DB-954F-F923-282021DA2B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02930" y="5596572"/>
            <a:ext cx="942340" cy="942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Pc - Free computer icons">
            <a:extLst>
              <a:ext uri="{FF2B5EF4-FFF2-40B4-BE49-F238E27FC236}">
                <a16:creationId xmlns:a16="http://schemas.microsoft.com/office/drawing/2014/main" id="{27A9CCFC-083D-DF17-FB88-E05C4D1A00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46720" y="1027906"/>
            <a:ext cx="942340" cy="942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Pc - Free computer icons">
            <a:extLst>
              <a:ext uri="{FF2B5EF4-FFF2-40B4-BE49-F238E27FC236}">
                <a16:creationId xmlns:a16="http://schemas.microsoft.com/office/drawing/2014/main" id="{84336E40-0E26-8277-59BB-1B48E60FA8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63096" y="1089978"/>
            <a:ext cx="942340" cy="942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Pc - Free computer icons">
            <a:extLst>
              <a:ext uri="{FF2B5EF4-FFF2-40B4-BE49-F238E27FC236}">
                <a16:creationId xmlns:a16="http://schemas.microsoft.com/office/drawing/2014/main" id="{71DE2855-305D-D426-0D35-E59CAF6AB5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96430" y="5582761"/>
            <a:ext cx="942340" cy="942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 descr="Pc - Free computer icons">
            <a:extLst>
              <a:ext uri="{FF2B5EF4-FFF2-40B4-BE49-F238E27FC236}">
                <a16:creationId xmlns:a16="http://schemas.microsoft.com/office/drawing/2014/main" id="{FED9F493-92FD-842F-DA4F-A4C695D61E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0268" y="3172460"/>
            <a:ext cx="942340" cy="942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acker - Free people icons">
            <a:extLst>
              <a:ext uri="{FF2B5EF4-FFF2-40B4-BE49-F238E27FC236}">
                <a16:creationId xmlns:a16="http://schemas.microsoft.com/office/drawing/2014/main" id="{1030ABB8-46EB-ADAB-1641-E903B0E9F9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7223" y="1764030"/>
            <a:ext cx="1408430" cy="1408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Malware Icon | Malware Iconset | Hopstarter">
            <a:extLst>
              <a:ext uri="{FF2B5EF4-FFF2-40B4-BE49-F238E27FC236}">
                <a16:creationId xmlns:a16="http://schemas.microsoft.com/office/drawing/2014/main" id="{A3A07E01-97E7-5FB9-141F-44EC68CB91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39940" y="5829617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359058E-9BCC-349B-70E6-01EE59A4AC4E}"/>
              </a:ext>
            </a:extLst>
          </p:cNvPr>
          <p:cNvSpPr txBox="1"/>
          <p:nvPr/>
        </p:nvSpPr>
        <p:spPr>
          <a:xfrm>
            <a:off x="1893985" y="2987794"/>
            <a:ext cx="1735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Write a malware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2B66140-F5DA-7243-4119-D98A496BD8F1}"/>
              </a:ext>
            </a:extLst>
          </p:cNvPr>
          <p:cNvSpPr txBox="1"/>
          <p:nvPr/>
        </p:nvSpPr>
        <p:spPr>
          <a:xfrm>
            <a:off x="357754" y="4137938"/>
            <a:ext cx="35259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 Find an active exploits of systems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0F38E30-9FFB-A947-6AA0-080C04D4F6A7}"/>
              </a:ext>
            </a:extLst>
          </p:cNvPr>
          <p:cNvSpPr txBox="1"/>
          <p:nvPr/>
        </p:nvSpPr>
        <p:spPr>
          <a:xfrm>
            <a:off x="357754" y="4530408"/>
            <a:ext cx="1936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 Shoot an exploit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6ACAA63-9452-FD50-BE13-8AB99BA0CF37}"/>
              </a:ext>
            </a:extLst>
          </p:cNvPr>
          <p:cNvSpPr txBox="1"/>
          <p:nvPr/>
        </p:nvSpPr>
        <p:spPr>
          <a:xfrm>
            <a:off x="5195571" y="5238849"/>
            <a:ext cx="32183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3. Malware seeks another target</a:t>
            </a:r>
          </a:p>
          <a:p>
            <a:r>
              <a:rPr lang="en-US" dirty="0"/>
              <a:t>from there…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CB563A1-D777-1576-66D8-CEDBA278353C}"/>
              </a:ext>
            </a:extLst>
          </p:cNvPr>
          <p:cNvSpPr txBox="1"/>
          <p:nvPr/>
        </p:nvSpPr>
        <p:spPr>
          <a:xfrm>
            <a:off x="7287343" y="4697561"/>
            <a:ext cx="13678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4. propagate</a:t>
            </a:r>
          </a:p>
        </p:txBody>
      </p:sp>
      <p:pic>
        <p:nvPicPr>
          <p:cNvPr id="18" name="Picture 8" descr="Malware Icon | Malware Iconset | Hopstarter">
            <a:extLst>
              <a:ext uri="{FF2B5EF4-FFF2-40B4-BE49-F238E27FC236}">
                <a16:creationId xmlns:a16="http://schemas.microsoft.com/office/drawing/2014/main" id="{932E24C7-5A80-35F5-CB41-321FE39558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51520" y="5857399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8" descr="Malware Icon | Malware Iconset | Hopstarter">
            <a:extLst>
              <a:ext uri="{FF2B5EF4-FFF2-40B4-BE49-F238E27FC236}">
                <a16:creationId xmlns:a16="http://schemas.microsoft.com/office/drawing/2014/main" id="{B68449AC-15A0-DF3E-8CBA-8F68017DFD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96430" y="1312625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8" descr="Malware Icon | Malware Iconset | Hopstarter">
            <a:extLst>
              <a:ext uri="{FF2B5EF4-FFF2-40B4-BE49-F238E27FC236}">
                <a16:creationId xmlns:a16="http://schemas.microsoft.com/office/drawing/2014/main" id="{7575496A-72FD-31F5-0576-E41874287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02930" y="1312625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54182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4234C-670D-E337-EDE8-A25E45D4E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Malware Operations in a Nutshell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E75592-2EDE-18E9-5B45-3F932F3F94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A7ED9-D9CA-CB41-8473-7B8166EC30F8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1026" name="Picture 2" descr="Internet Icon PNG Images, Free Transparent Internet Icon Download - KindPNG">
            <a:extLst>
              <a:ext uri="{FF2B5EF4-FFF2-40B4-BE49-F238E27FC236}">
                <a16:creationId xmlns:a16="http://schemas.microsoft.com/office/drawing/2014/main" id="{0F3166FA-C4D1-9AF5-F55B-6BCCF657AD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74294" y="2880360"/>
            <a:ext cx="1643412" cy="169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c - Free computer icons">
            <a:extLst>
              <a:ext uri="{FF2B5EF4-FFF2-40B4-BE49-F238E27FC236}">
                <a16:creationId xmlns:a16="http://schemas.microsoft.com/office/drawing/2014/main" id="{2A5BDB39-3944-9922-3E87-B380C06A3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307830" y="1219518"/>
            <a:ext cx="942340" cy="942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Pc - Free computer icons">
            <a:extLst>
              <a:ext uri="{FF2B5EF4-FFF2-40B4-BE49-F238E27FC236}">
                <a16:creationId xmlns:a16="http://schemas.microsoft.com/office/drawing/2014/main" id="{4E2FDEEB-22EE-A92E-5A81-BB0B5DB7C1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307830" y="2161858"/>
            <a:ext cx="942340" cy="942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Pc - Free computer icons">
            <a:extLst>
              <a:ext uri="{FF2B5EF4-FFF2-40B4-BE49-F238E27FC236}">
                <a16:creationId xmlns:a16="http://schemas.microsoft.com/office/drawing/2014/main" id="{79A56452-BA7A-C6EB-FE18-FFF353DAF6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307830" y="3081179"/>
            <a:ext cx="942340" cy="942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Pc - Free computer icons">
            <a:extLst>
              <a:ext uri="{FF2B5EF4-FFF2-40B4-BE49-F238E27FC236}">
                <a16:creationId xmlns:a16="http://schemas.microsoft.com/office/drawing/2014/main" id="{A232C836-7842-D2AC-0898-65F7C34549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307830" y="4000500"/>
            <a:ext cx="942340" cy="942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Pc - Free computer icons">
            <a:extLst>
              <a:ext uri="{FF2B5EF4-FFF2-40B4-BE49-F238E27FC236}">
                <a16:creationId xmlns:a16="http://schemas.microsoft.com/office/drawing/2014/main" id="{85F350CB-A5A3-A155-A6A3-83501A96FC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307830" y="4942840"/>
            <a:ext cx="942340" cy="942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Pc - Free computer icons">
            <a:extLst>
              <a:ext uri="{FF2B5EF4-FFF2-40B4-BE49-F238E27FC236}">
                <a16:creationId xmlns:a16="http://schemas.microsoft.com/office/drawing/2014/main" id="{5B0601C7-B0DB-954F-F923-282021DA2B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02930" y="5596572"/>
            <a:ext cx="942340" cy="942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Pc - Free computer icons">
            <a:extLst>
              <a:ext uri="{FF2B5EF4-FFF2-40B4-BE49-F238E27FC236}">
                <a16:creationId xmlns:a16="http://schemas.microsoft.com/office/drawing/2014/main" id="{27A9CCFC-083D-DF17-FB88-E05C4D1A00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46720" y="1027906"/>
            <a:ext cx="942340" cy="942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Pc - Free computer icons">
            <a:extLst>
              <a:ext uri="{FF2B5EF4-FFF2-40B4-BE49-F238E27FC236}">
                <a16:creationId xmlns:a16="http://schemas.microsoft.com/office/drawing/2014/main" id="{84336E40-0E26-8277-59BB-1B48E60FA8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63096" y="1089978"/>
            <a:ext cx="942340" cy="942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Pc - Free computer icons">
            <a:extLst>
              <a:ext uri="{FF2B5EF4-FFF2-40B4-BE49-F238E27FC236}">
                <a16:creationId xmlns:a16="http://schemas.microsoft.com/office/drawing/2014/main" id="{71DE2855-305D-D426-0D35-E59CAF6AB5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96430" y="5582761"/>
            <a:ext cx="942340" cy="942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 descr="Pc - Free computer icons">
            <a:extLst>
              <a:ext uri="{FF2B5EF4-FFF2-40B4-BE49-F238E27FC236}">
                <a16:creationId xmlns:a16="http://schemas.microsoft.com/office/drawing/2014/main" id="{FED9F493-92FD-842F-DA4F-A4C695D61E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0268" y="3172460"/>
            <a:ext cx="942340" cy="942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acker - Free people icons">
            <a:extLst>
              <a:ext uri="{FF2B5EF4-FFF2-40B4-BE49-F238E27FC236}">
                <a16:creationId xmlns:a16="http://schemas.microsoft.com/office/drawing/2014/main" id="{1030ABB8-46EB-ADAB-1641-E903B0E9F9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7223" y="1764030"/>
            <a:ext cx="1408430" cy="1408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Malware Icon | Malware Iconset | Hopstarter">
            <a:extLst>
              <a:ext uri="{FF2B5EF4-FFF2-40B4-BE49-F238E27FC236}">
                <a16:creationId xmlns:a16="http://schemas.microsoft.com/office/drawing/2014/main" id="{A3A07E01-97E7-5FB9-141F-44EC68CB91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39940" y="5829617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359058E-9BCC-349B-70E6-01EE59A4AC4E}"/>
              </a:ext>
            </a:extLst>
          </p:cNvPr>
          <p:cNvSpPr txBox="1"/>
          <p:nvPr/>
        </p:nvSpPr>
        <p:spPr>
          <a:xfrm>
            <a:off x="1893985" y="2987794"/>
            <a:ext cx="1735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Write a malware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2B66140-F5DA-7243-4119-D98A496BD8F1}"/>
              </a:ext>
            </a:extLst>
          </p:cNvPr>
          <p:cNvSpPr txBox="1"/>
          <p:nvPr/>
        </p:nvSpPr>
        <p:spPr>
          <a:xfrm>
            <a:off x="357754" y="4137938"/>
            <a:ext cx="35259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 Find an active exploits of systems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0F38E30-9FFB-A947-6AA0-080C04D4F6A7}"/>
              </a:ext>
            </a:extLst>
          </p:cNvPr>
          <p:cNvSpPr txBox="1"/>
          <p:nvPr/>
        </p:nvSpPr>
        <p:spPr>
          <a:xfrm>
            <a:off x="357754" y="4530408"/>
            <a:ext cx="1936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 Shoot an exploit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6ACAA63-9452-FD50-BE13-8AB99BA0CF37}"/>
              </a:ext>
            </a:extLst>
          </p:cNvPr>
          <p:cNvSpPr txBox="1"/>
          <p:nvPr/>
        </p:nvSpPr>
        <p:spPr>
          <a:xfrm>
            <a:off x="5195571" y="5238849"/>
            <a:ext cx="32183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3. Malware seeks another target</a:t>
            </a:r>
          </a:p>
          <a:p>
            <a:r>
              <a:rPr lang="en-US" dirty="0"/>
              <a:t>from there…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CB563A1-D777-1576-66D8-CEDBA278353C}"/>
              </a:ext>
            </a:extLst>
          </p:cNvPr>
          <p:cNvSpPr txBox="1"/>
          <p:nvPr/>
        </p:nvSpPr>
        <p:spPr>
          <a:xfrm>
            <a:off x="7287343" y="4697561"/>
            <a:ext cx="13678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4. propagate</a:t>
            </a:r>
          </a:p>
        </p:txBody>
      </p:sp>
      <p:pic>
        <p:nvPicPr>
          <p:cNvPr id="18" name="Picture 8" descr="Malware Icon | Malware Iconset | Hopstarter">
            <a:extLst>
              <a:ext uri="{FF2B5EF4-FFF2-40B4-BE49-F238E27FC236}">
                <a16:creationId xmlns:a16="http://schemas.microsoft.com/office/drawing/2014/main" id="{932E24C7-5A80-35F5-CB41-321FE39558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51520" y="5857399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8" descr="Malware Icon | Malware Iconset | Hopstarter">
            <a:extLst>
              <a:ext uri="{FF2B5EF4-FFF2-40B4-BE49-F238E27FC236}">
                <a16:creationId xmlns:a16="http://schemas.microsoft.com/office/drawing/2014/main" id="{B68449AC-15A0-DF3E-8CBA-8F68017DFD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96430" y="1312625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8" descr="Malware Icon | Malware Iconset | Hopstarter">
            <a:extLst>
              <a:ext uri="{FF2B5EF4-FFF2-40B4-BE49-F238E27FC236}">
                <a16:creationId xmlns:a16="http://schemas.microsoft.com/office/drawing/2014/main" id="{7575496A-72FD-31F5-0576-E41874287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02930" y="1312625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8" descr="Malware Icon | Malware Iconset | Hopstarter">
            <a:extLst>
              <a:ext uri="{FF2B5EF4-FFF2-40B4-BE49-F238E27FC236}">
                <a16:creationId xmlns:a16="http://schemas.microsoft.com/office/drawing/2014/main" id="{8E444C39-F144-476F-B9E9-F5D67588CC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404350" y="5238849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8" descr="Malware Icon | Malware Iconset | Hopstarter">
            <a:extLst>
              <a:ext uri="{FF2B5EF4-FFF2-40B4-BE49-F238E27FC236}">
                <a16:creationId xmlns:a16="http://schemas.microsoft.com/office/drawing/2014/main" id="{AE8E2832-CCE6-5700-E187-A0B6D7AD25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404350" y="4227214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8" descr="Malware Icon | Malware Iconset | Hopstarter">
            <a:extLst>
              <a:ext uri="{FF2B5EF4-FFF2-40B4-BE49-F238E27FC236}">
                <a16:creationId xmlns:a16="http://schemas.microsoft.com/office/drawing/2014/main" id="{50CDD9F4-E28D-C7BE-8D3F-4E28F7849E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430418" y="1483857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8" descr="Malware Icon | Malware Iconset | Hopstarter">
            <a:extLst>
              <a:ext uri="{FF2B5EF4-FFF2-40B4-BE49-F238E27FC236}">
                <a16:creationId xmlns:a16="http://schemas.microsoft.com/office/drawing/2014/main" id="{B38C8B6C-CCAE-C5D9-B570-E70558E993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430418" y="2384764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8" descr="Malware Icon | Malware Iconset | Hopstarter">
            <a:extLst>
              <a:ext uri="{FF2B5EF4-FFF2-40B4-BE49-F238E27FC236}">
                <a16:creationId xmlns:a16="http://schemas.microsoft.com/office/drawing/2014/main" id="{64E1EF52-8ED4-2600-8964-B0F45F3E55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430418" y="3324363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37529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4234C-670D-E337-EDE8-A25E45D4E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Malware Operations in a Nutshell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E75592-2EDE-18E9-5B45-3F932F3F94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A7ED9-D9CA-CB41-8473-7B8166EC30F8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1026" name="Picture 2" descr="Internet Icon PNG Images, Free Transparent Internet Icon Download - KindPNG">
            <a:extLst>
              <a:ext uri="{FF2B5EF4-FFF2-40B4-BE49-F238E27FC236}">
                <a16:creationId xmlns:a16="http://schemas.microsoft.com/office/drawing/2014/main" id="{0F3166FA-C4D1-9AF5-F55B-6BCCF657AD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74294" y="2880360"/>
            <a:ext cx="1643412" cy="169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c - Free computer icons">
            <a:extLst>
              <a:ext uri="{FF2B5EF4-FFF2-40B4-BE49-F238E27FC236}">
                <a16:creationId xmlns:a16="http://schemas.microsoft.com/office/drawing/2014/main" id="{2A5BDB39-3944-9922-3E87-B380C06A3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307830" y="1219518"/>
            <a:ext cx="942340" cy="942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Pc - Free computer icons">
            <a:extLst>
              <a:ext uri="{FF2B5EF4-FFF2-40B4-BE49-F238E27FC236}">
                <a16:creationId xmlns:a16="http://schemas.microsoft.com/office/drawing/2014/main" id="{4E2FDEEB-22EE-A92E-5A81-BB0B5DB7C1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307830" y="2161858"/>
            <a:ext cx="942340" cy="942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Pc - Free computer icons">
            <a:extLst>
              <a:ext uri="{FF2B5EF4-FFF2-40B4-BE49-F238E27FC236}">
                <a16:creationId xmlns:a16="http://schemas.microsoft.com/office/drawing/2014/main" id="{79A56452-BA7A-C6EB-FE18-FFF353DAF6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307830" y="3081179"/>
            <a:ext cx="942340" cy="942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Pc - Free computer icons">
            <a:extLst>
              <a:ext uri="{FF2B5EF4-FFF2-40B4-BE49-F238E27FC236}">
                <a16:creationId xmlns:a16="http://schemas.microsoft.com/office/drawing/2014/main" id="{A232C836-7842-D2AC-0898-65F7C34549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307830" y="4000500"/>
            <a:ext cx="942340" cy="942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Pc - Free computer icons">
            <a:extLst>
              <a:ext uri="{FF2B5EF4-FFF2-40B4-BE49-F238E27FC236}">
                <a16:creationId xmlns:a16="http://schemas.microsoft.com/office/drawing/2014/main" id="{85F350CB-A5A3-A155-A6A3-83501A96FC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307830" y="4942840"/>
            <a:ext cx="942340" cy="942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Pc - Free computer icons">
            <a:extLst>
              <a:ext uri="{FF2B5EF4-FFF2-40B4-BE49-F238E27FC236}">
                <a16:creationId xmlns:a16="http://schemas.microsoft.com/office/drawing/2014/main" id="{5B0601C7-B0DB-954F-F923-282021DA2B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02930" y="5596572"/>
            <a:ext cx="942340" cy="942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Pc - Free computer icons">
            <a:extLst>
              <a:ext uri="{FF2B5EF4-FFF2-40B4-BE49-F238E27FC236}">
                <a16:creationId xmlns:a16="http://schemas.microsoft.com/office/drawing/2014/main" id="{27A9CCFC-083D-DF17-FB88-E05C4D1A00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46720" y="1027906"/>
            <a:ext cx="942340" cy="942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Pc - Free computer icons">
            <a:extLst>
              <a:ext uri="{FF2B5EF4-FFF2-40B4-BE49-F238E27FC236}">
                <a16:creationId xmlns:a16="http://schemas.microsoft.com/office/drawing/2014/main" id="{84336E40-0E26-8277-59BB-1B48E60FA8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63096" y="1089978"/>
            <a:ext cx="942340" cy="942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Pc - Free computer icons">
            <a:extLst>
              <a:ext uri="{FF2B5EF4-FFF2-40B4-BE49-F238E27FC236}">
                <a16:creationId xmlns:a16="http://schemas.microsoft.com/office/drawing/2014/main" id="{71DE2855-305D-D426-0D35-E59CAF6AB5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96430" y="5582761"/>
            <a:ext cx="942340" cy="942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 descr="Pc - Free computer icons">
            <a:extLst>
              <a:ext uri="{FF2B5EF4-FFF2-40B4-BE49-F238E27FC236}">
                <a16:creationId xmlns:a16="http://schemas.microsoft.com/office/drawing/2014/main" id="{FED9F493-92FD-842F-DA4F-A4C695D61E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0268" y="3172460"/>
            <a:ext cx="942340" cy="942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acker - Free people icons">
            <a:extLst>
              <a:ext uri="{FF2B5EF4-FFF2-40B4-BE49-F238E27FC236}">
                <a16:creationId xmlns:a16="http://schemas.microsoft.com/office/drawing/2014/main" id="{1030ABB8-46EB-ADAB-1641-E903B0E9F9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7223" y="1764030"/>
            <a:ext cx="1408430" cy="1408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Malware Icon | Malware Iconset | Hopstarter">
            <a:extLst>
              <a:ext uri="{FF2B5EF4-FFF2-40B4-BE49-F238E27FC236}">
                <a16:creationId xmlns:a16="http://schemas.microsoft.com/office/drawing/2014/main" id="{A3A07E01-97E7-5FB9-141F-44EC68CB91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39940" y="5829617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8" descr="Malware Icon | Malware Iconset | Hopstarter">
            <a:extLst>
              <a:ext uri="{FF2B5EF4-FFF2-40B4-BE49-F238E27FC236}">
                <a16:creationId xmlns:a16="http://schemas.microsoft.com/office/drawing/2014/main" id="{932E24C7-5A80-35F5-CB41-321FE39558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51520" y="5857399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8" descr="Malware Icon | Malware Iconset | Hopstarter">
            <a:extLst>
              <a:ext uri="{FF2B5EF4-FFF2-40B4-BE49-F238E27FC236}">
                <a16:creationId xmlns:a16="http://schemas.microsoft.com/office/drawing/2014/main" id="{B68449AC-15A0-DF3E-8CBA-8F68017DFD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96430" y="1312625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8" descr="Malware Icon | Malware Iconset | Hopstarter">
            <a:extLst>
              <a:ext uri="{FF2B5EF4-FFF2-40B4-BE49-F238E27FC236}">
                <a16:creationId xmlns:a16="http://schemas.microsoft.com/office/drawing/2014/main" id="{7575496A-72FD-31F5-0576-E41874287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02930" y="1312625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8" descr="Malware Icon | Malware Iconset | Hopstarter">
            <a:extLst>
              <a:ext uri="{FF2B5EF4-FFF2-40B4-BE49-F238E27FC236}">
                <a16:creationId xmlns:a16="http://schemas.microsoft.com/office/drawing/2014/main" id="{8E444C39-F144-476F-B9E9-F5D67588CC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404350" y="5238849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8" descr="Malware Icon | Malware Iconset | Hopstarter">
            <a:extLst>
              <a:ext uri="{FF2B5EF4-FFF2-40B4-BE49-F238E27FC236}">
                <a16:creationId xmlns:a16="http://schemas.microsoft.com/office/drawing/2014/main" id="{AE8E2832-CCE6-5700-E187-A0B6D7AD25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404350" y="4227214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8" descr="Malware Icon | Malware Iconset | Hopstarter">
            <a:extLst>
              <a:ext uri="{FF2B5EF4-FFF2-40B4-BE49-F238E27FC236}">
                <a16:creationId xmlns:a16="http://schemas.microsoft.com/office/drawing/2014/main" id="{50CDD9F4-E28D-C7BE-8D3F-4E28F7849E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430418" y="1483857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8" descr="Malware Icon | Malware Iconset | Hopstarter">
            <a:extLst>
              <a:ext uri="{FF2B5EF4-FFF2-40B4-BE49-F238E27FC236}">
                <a16:creationId xmlns:a16="http://schemas.microsoft.com/office/drawing/2014/main" id="{B38C8B6C-CCAE-C5D9-B570-E70558E993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430418" y="2384764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8" descr="Malware Icon | Malware Iconset | Hopstarter">
            <a:extLst>
              <a:ext uri="{FF2B5EF4-FFF2-40B4-BE49-F238E27FC236}">
                <a16:creationId xmlns:a16="http://schemas.microsoft.com/office/drawing/2014/main" id="{64E1EF52-8ED4-2600-8964-B0F45F3E55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430418" y="3324363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DBA34C01-DA40-E877-F6A3-40EFAAE83D78}"/>
              </a:ext>
            </a:extLst>
          </p:cNvPr>
          <p:cNvSpPr txBox="1"/>
          <p:nvPr/>
        </p:nvSpPr>
        <p:spPr>
          <a:xfrm>
            <a:off x="6917706" y="3127454"/>
            <a:ext cx="22275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5. They all connect back to command and control server  (C2)</a:t>
            </a:r>
          </a:p>
        </p:txBody>
      </p:sp>
    </p:spTree>
    <p:extLst>
      <p:ext uri="{BB962C8B-B14F-4D97-AF65-F5344CB8AC3E}">
        <p14:creationId xmlns:p14="http://schemas.microsoft.com/office/powerpoint/2010/main" val="26632123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4234C-670D-E337-EDE8-A25E45D4E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Malware Operations in a Nutshell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E75592-2EDE-18E9-5B45-3F932F3F94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A7ED9-D9CA-CB41-8473-7B8166EC30F8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1026" name="Picture 2" descr="Internet Icon PNG Images, Free Transparent Internet Icon Download - KindPNG">
            <a:extLst>
              <a:ext uri="{FF2B5EF4-FFF2-40B4-BE49-F238E27FC236}">
                <a16:creationId xmlns:a16="http://schemas.microsoft.com/office/drawing/2014/main" id="{0F3166FA-C4D1-9AF5-F55B-6BCCF657AD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74294" y="2880360"/>
            <a:ext cx="1643412" cy="169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c - Free computer icons">
            <a:extLst>
              <a:ext uri="{FF2B5EF4-FFF2-40B4-BE49-F238E27FC236}">
                <a16:creationId xmlns:a16="http://schemas.microsoft.com/office/drawing/2014/main" id="{2A5BDB39-3944-9922-3E87-B380C06A3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307830" y="1219518"/>
            <a:ext cx="942340" cy="942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Pc - Free computer icons">
            <a:extLst>
              <a:ext uri="{FF2B5EF4-FFF2-40B4-BE49-F238E27FC236}">
                <a16:creationId xmlns:a16="http://schemas.microsoft.com/office/drawing/2014/main" id="{4E2FDEEB-22EE-A92E-5A81-BB0B5DB7C1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307830" y="2161858"/>
            <a:ext cx="942340" cy="942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Pc - Free computer icons">
            <a:extLst>
              <a:ext uri="{FF2B5EF4-FFF2-40B4-BE49-F238E27FC236}">
                <a16:creationId xmlns:a16="http://schemas.microsoft.com/office/drawing/2014/main" id="{79A56452-BA7A-C6EB-FE18-FFF353DAF6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307830" y="3081179"/>
            <a:ext cx="942340" cy="942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Pc - Free computer icons">
            <a:extLst>
              <a:ext uri="{FF2B5EF4-FFF2-40B4-BE49-F238E27FC236}">
                <a16:creationId xmlns:a16="http://schemas.microsoft.com/office/drawing/2014/main" id="{A232C836-7842-D2AC-0898-65F7C34549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307830" y="4000500"/>
            <a:ext cx="942340" cy="942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Pc - Free computer icons">
            <a:extLst>
              <a:ext uri="{FF2B5EF4-FFF2-40B4-BE49-F238E27FC236}">
                <a16:creationId xmlns:a16="http://schemas.microsoft.com/office/drawing/2014/main" id="{85F350CB-A5A3-A155-A6A3-83501A96FC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307830" y="4942840"/>
            <a:ext cx="942340" cy="942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Pc - Free computer icons">
            <a:extLst>
              <a:ext uri="{FF2B5EF4-FFF2-40B4-BE49-F238E27FC236}">
                <a16:creationId xmlns:a16="http://schemas.microsoft.com/office/drawing/2014/main" id="{5B0601C7-B0DB-954F-F923-282021DA2B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02930" y="5596572"/>
            <a:ext cx="942340" cy="942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Pc - Free computer icons">
            <a:extLst>
              <a:ext uri="{FF2B5EF4-FFF2-40B4-BE49-F238E27FC236}">
                <a16:creationId xmlns:a16="http://schemas.microsoft.com/office/drawing/2014/main" id="{27A9CCFC-083D-DF17-FB88-E05C4D1A00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46720" y="1027906"/>
            <a:ext cx="942340" cy="942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Pc - Free computer icons">
            <a:extLst>
              <a:ext uri="{FF2B5EF4-FFF2-40B4-BE49-F238E27FC236}">
                <a16:creationId xmlns:a16="http://schemas.microsoft.com/office/drawing/2014/main" id="{84336E40-0E26-8277-59BB-1B48E60FA8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63096" y="1089978"/>
            <a:ext cx="942340" cy="942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Pc - Free computer icons">
            <a:extLst>
              <a:ext uri="{FF2B5EF4-FFF2-40B4-BE49-F238E27FC236}">
                <a16:creationId xmlns:a16="http://schemas.microsoft.com/office/drawing/2014/main" id="{71DE2855-305D-D426-0D35-E59CAF6AB5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96430" y="5582761"/>
            <a:ext cx="942340" cy="942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 descr="Pc - Free computer icons">
            <a:extLst>
              <a:ext uri="{FF2B5EF4-FFF2-40B4-BE49-F238E27FC236}">
                <a16:creationId xmlns:a16="http://schemas.microsoft.com/office/drawing/2014/main" id="{FED9F493-92FD-842F-DA4F-A4C695D61E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0268" y="3172460"/>
            <a:ext cx="942340" cy="942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acker - Free people icons">
            <a:extLst>
              <a:ext uri="{FF2B5EF4-FFF2-40B4-BE49-F238E27FC236}">
                <a16:creationId xmlns:a16="http://schemas.microsoft.com/office/drawing/2014/main" id="{1030ABB8-46EB-ADAB-1641-E903B0E9F9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7223" y="1764030"/>
            <a:ext cx="1408430" cy="1408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Malware Icon | Malware Iconset | Hopstarter">
            <a:extLst>
              <a:ext uri="{FF2B5EF4-FFF2-40B4-BE49-F238E27FC236}">
                <a16:creationId xmlns:a16="http://schemas.microsoft.com/office/drawing/2014/main" id="{A3A07E01-97E7-5FB9-141F-44EC68CB91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39940" y="5829617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8" descr="Malware Icon | Malware Iconset | Hopstarter">
            <a:extLst>
              <a:ext uri="{FF2B5EF4-FFF2-40B4-BE49-F238E27FC236}">
                <a16:creationId xmlns:a16="http://schemas.microsoft.com/office/drawing/2014/main" id="{932E24C7-5A80-35F5-CB41-321FE39558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51520" y="5857399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8" descr="Malware Icon | Malware Iconset | Hopstarter">
            <a:extLst>
              <a:ext uri="{FF2B5EF4-FFF2-40B4-BE49-F238E27FC236}">
                <a16:creationId xmlns:a16="http://schemas.microsoft.com/office/drawing/2014/main" id="{B68449AC-15A0-DF3E-8CBA-8F68017DFD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96430" y="1312625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8" descr="Malware Icon | Malware Iconset | Hopstarter">
            <a:extLst>
              <a:ext uri="{FF2B5EF4-FFF2-40B4-BE49-F238E27FC236}">
                <a16:creationId xmlns:a16="http://schemas.microsoft.com/office/drawing/2014/main" id="{7575496A-72FD-31F5-0576-E41874287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02930" y="1312625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8" descr="Malware Icon | Malware Iconset | Hopstarter">
            <a:extLst>
              <a:ext uri="{FF2B5EF4-FFF2-40B4-BE49-F238E27FC236}">
                <a16:creationId xmlns:a16="http://schemas.microsoft.com/office/drawing/2014/main" id="{8E444C39-F144-476F-B9E9-F5D67588CC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404350" y="5238849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8" descr="Malware Icon | Malware Iconset | Hopstarter">
            <a:extLst>
              <a:ext uri="{FF2B5EF4-FFF2-40B4-BE49-F238E27FC236}">
                <a16:creationId xmlns:a16="http://schemas.microsoft.com/office/drawing/2014/main" id="{AE8E2832-CCE6-5700-E187-A0B6D7AD25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404350" y="4227214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8" descr="Malware Icon | Malware Iconset | Hopstarter">
            <a:extLst>
              <a:ext uri="{FF2B5EF4-FFF2-40B4-BE49-F238E27FC236}">
                <a16:creationId xmlns:a16="http://schemas.microsoft.com/office/drawing/2014/main" id="{50CDD9F4-E28D-C7BE-8D3F-4E28F7849E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430418" y="1483857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8" descr="Malware Icon | Malware Iconset | Hopstarter">
            <a:extLst>
              <a:ext uri="{FF2B5EF4-FFF2-40B4-BE49-F238E27FC236}">
                <a16:creationId xmlns:a16="http://schemas.microsoft.com/office/drawing/2014/main" id="{B38C8B6C-CCAE-C5D9-B570-E70558E993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430418" y="2384764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8" descr="Malware Icon | Malware Iconset | Hopstarter">
            <a:extLst>
              <a:ext uri="{FF2B5EF4-FFF2-40B4-BE49-F238E27FC236}">
                <a16:creationId xmlns:a16="http://schemas.microsoft.com/office/drawing/2014/main" id="{64E1EF52-8ED4-2600-8964-B0F45F3E55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430418" y="3324363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DBA34C01-DA40-E877-F6A3-40EFAAE83D78}"/>
              </a:ext>
            </a:extLst>
          </p:cNvPr>
          <p:cNvSpPr txBox="1"/>
          <p:nvPr/>
        </p:nvSpPr>
        <p:spPr>
          <a:xfrm>
            <a:off x="6917706" y="3127454"/>
            <a:ext cx="22275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5. They all connect back to command and control server  (C2)</a:t>
            </a:r>
          </a:p>
        </p:txBody>
      </p:sp>
      <p:pic>
        <p:nvPicPr>
          <p:cNvPr id="13314" name="Picture 2" descr="Database Server Icon Free PNG Image｜Illustoon">
            <a:extLst>
              <a:ext uri="{FF2B5EF4-FFF2-40B4-BE49-F238E27FC236}">
                <a16:creationId xmlns:a16="http://schemas.microsoft.com/office/drawing/2014/main" id="{1604F01E-D444-DB37-82D8-32E0E715A5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7223" y="4906879"/>
            <a:ext cx="1719564" cy="1719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94946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4234C-670D-E337-EDE8-A25E45D4E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Malware Operations in a Nutshell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E75592-2EDE-18E9-5B45-3F932F3F94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A7ED9-D9CA-CB41-8473-7B8166EC30F8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1026" name="Picture 2" descr="Internet Icon PNG Images, Free Transparent Internet Icon Download - KindPNG">
            <a:extLst>
              <a:ext uri="{FF2B5EF4-FFF2-40B4-BE49-F238E27FC236}">
                <a16:creationId xmlns:a16="http://schemas.microsoft.com/office/drawing/2014/main" id="{0F3166FA-C4D1-9AF5-F55B-6BCCF657AD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74294" y="2880360"/>
            <a:ext cx="1643412" cy="169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c - Free computer icons">
            <a:extLst>
              <a:ext uri="{FF2B5EF4-FFF2-40B4-BE49-F238E27FC236}">
                <a16:creationId xmlns:a16="http://schemas.microsoft.com/office/drawing/2014/main" id="{2A5BDB39-3944-9922-3E87-B380C06A3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307830" y="1219518"/>
            <a:ext cx="942340" cy="942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Pc - Free computer icons">
            <a:extLst>
              <a:ext uri="{FF2B5EF4-FFF2-40B4-BE49-F238E27FC236}">
                <a16:creationId xmlns:a16="http://schemas.microsoft.com/office/drawing/2014/main" id="{4E2FDEEB-22EE-A92E-5A81-BB0B5DB7C1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307830" y="2161858"/>
            <a:ext cx="942340" cy="942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Pc - Free computer icons">
            <a:extLst>
              <a:ext uri="{FF2B5EF4-FFF2-40B4-BE49-F238E27FC236}">
                <a16:creationId xmlns:a16="http://schemas.microsoft.com/office/drawing/2014/main" id="{79A56452-BA7A-C6EB-FE18-FFF353DAF6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307830" y="3081179"/>
            <a:ext cx="942340" cy="942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Pc - Free computer icons">
            <a:extLst>
              <a:ext uri="{FF2B5EF4-FFF2-40B4-BE49-F238E27FC236}">
                <a16:creationId xmlns:a16="http://schemas.microsoft.com/office/drawing/2014/main" id="{A232C836-7842-D2AC-0898-65F7C34549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307830" y="4000500"/>
            <a:ext cx="942340" cy="942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Pc - Free computer icons">
            <a:extLst>
              <a:ext uri="{FF2B5EF4-FFF2-40B4-BE49-F238E27FC236}">
                <a16:creationId xmlns:a16="http://schemas.microsoft.com/office/drawing/2014/main" id="{85F350CB-A5A3-A155-A6A3-83501A96FC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307830" y="4942840"/>
            <a:ext cx="942340" cy="942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Pc - Free computer icons">
            <a:extLst>
              <a:ext uri="{FF2B5EF4-FFF2-40B4-BE49-F238E27FC236}">
                <a16:creationId xmlns:a16="http://schemas.microsoft.com/office/drawing/2014/main" id="{5B0601C7-B0DB-954F-F923-282021DA2B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02930" y="5596572"/>
            <a:ext cx="942340" cy="942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Pc - Free computer icons">
            <a:extLst>
              <a:ext uri="{FF2B5EF4-FFF2-40B4-BE49-F238E27FC236}">
                <a16:creationId xmlns:a16="http://schemas.microsoft.com/office/drawing/2014/main" id="{27A9CCFC-083D-DF17-FB88-E05C4D1A00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46720" y="1027906"/>
            <a:ext cx="942340" cy="942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Pc - Free computer icons">
            <a:extLst>
              <a:ext uri="{FF2B5EF4-FFF2-40B4-BE49-F238E27FC236}">
                <a16:creationId xmlns:a16="http://schemas.microsoft.com/office/drawing/2014/main" id="{84336E40-0E26-8277-59BB-1B48E60FA8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63096" y="1089978"/>
            <a:ext cx="942340" cy="942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Pc - Free computer icons">
            <a:extLst>
              <a:ext uri="{FF2B5EF4-FFF2-40B4-BE49-F238E27FC236}">
                <a16:creationId xmlns:a16="http://schemas.microsoft.com/office/drawing/2014/main" id="{71DE2855-305D-D426-0D35-E59CAF6AB5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96430" y="5582761"/>
            <a:ext cx="942340" cy="942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 descr="Pc - Free computer icons">
            <a:extLst>
              <a:ext uri="{FF2B5EF4-FFF2-40B4-BE49-F238E27FC236}">
                <a16:creationId xmlns:a16="http://schemas.microsoft.com/office/drawing/2014/main" id="{FED9F493-92FD-842F-DA4F-A4C695D61E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0268" y="3172460"/>
            <a:ext cx="942340" cy="942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acker - Free people icons">
            <a:extLst>
              <a:ext uri="{FF2B5EF4-FFF2-40B4-BE49-F238E27FC236}">
                <a16:creationId xmlns:a16="http://schemas.microsoft.com/office/drawing/2014/main" id="{1030ABB8-46EB-ADAB-1641-E903B0E9F9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7223" y="1764030"/>
            <a:ext cx="1408430" cy="1408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Malware Icon | Malware Iconset | Hopstarter">
            <a:extLst>
              <a:ext uri="{FF2B5EF4-FFF2-40B4-BE49-F238E27FC236}">
                <a16:creationId xmlns:a16="http://schemas.microsoft.com/office/drawing/2014/main" id="{A3A07E01-97E7-5FB9-141F-44EC68CB91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39940" y="5829617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8" descr="Malware Icon | Malware Iconset | Hopstarter">
            <a:extLst>
              <a:ext uri="{FF2B5EF4-FFF2-40B4-BE49-F238E27FC236}">
                <a16:creationId xmlns:a16="http://schemas.microsoft.com/office/drawing/2014/main" id="{932E24C7-5A80-35F5-CB41-321FE39558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51520" y="5857399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8" descr="Malware Icon | Malware Iconset | Hopstarter">
            <a:extLst>
              <a:ext uri="{FF2B5EF4-FFF2-40B4-BE49-F238E27FC236}">
                <a16:creationId xmlns:a16="http://schemas.microsoft.com/office/drawing/2014/main" id="{B68449AC-15A0-DF3E-8CBA-8F68017DFD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96430" y="1312625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8" descr="Malware Icon | Malware Iconset | Hopstarter">
            <a:extLst>
              <a:ext uri="{FF2B5EF4-FFF2-40B4-BE49-F238E27FC236}">
                <a16:creationId xmlns:a16="http://schemas.microsoft.com/office/drawing/2014/main" id="{7575496A-72FD-31F5-0576-E41874287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02930" y="1312625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8" descr="Malware Icon | Malware Iconset | Hopstarter">
            <a:extLst>
              <a:ext uri="{FF2B5EF4-FFF2-40B4-BE49-F238E27FC236}">
                <a16:creationId xmlns:a16="http://schemas.microsoft.com/office/drawing/2014/main" id="{8E444C39-F144-476F-B9E9-F5D67588CC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404350" y="5238849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8" descr="Malware Icon | Malware Iconset | Hopstarter">
            <a:extLst>
              <a:ext uri="{FF2B5EF4-FFF2-40B4-BE49-F238E27FC236}">
                <a16:creationId xmlns:a16="http://schemas.microsoft.com/office/drawing/2014/main" id="{AE8E2832-CCE6-5700-E187-A0B6D7AD25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404350" y="4227214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8" descr="Malware Icon | Malware Iconset | Hopstarter">
            <a:extLst>
              <a:ext uri="{FF2B5EF4-FFF2-40B4-BE49-F238E27FC236}">
                <a16:creationId xmlns:a16="http://schemas.microsoft.com/office/drawing/2014/main" id="{50CDD9F4-E28D-C7BE-8D3F-4E28F7849E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430418" y="1483857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8" descr="Malware Icon | Malware Iconset | Hopstarter">
            <a:extLst>
              <a:ext uri="{FF2B5EF4-FFF2-40B4-BE49-F238E27FC236}">
                <a16:creationId xmlns:a16="http://schemas.microsoft.com/office/drawing/2014/main" id="{B38C8B6C-CCAE-C5D9-B570-E70558E993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430418" y="2384764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8" descr="Malware Icon | Malware Iconset | Hopstarter">
            <a:extLst>
              <a:ext uri="{FF2B5EF4-FFF2-40B4-BE49-F238E27FC236}">
                <a16:creationId xmlns:a16="http://schemas.microsoft.com/office/drawing/2014/main" id="{64E1EF52-8ED4-2600-8964-B0F45F3E55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430418" y="3324363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DBA34C01-DA40-E877-F6A3-40EFAAE83D78}"/>
              </a:ext>
            </a:extLst>
          </p:cNvPr>
          <p:cNvSpPr txBox="1"/>
          <p:nvPr/>
        </p:nvSpPr>
        <p:spPr>
          <a:xfrm>
            <a:off x="6917706" y="3127454"/>
            <a:ext cx="22275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5. They all connect back to command and control server  (C2)</a:t>
            </a:r>
          </a:p>
        </p:txBody>
      </p:sp>
      <p:pic>
        <p:nvPicPr>
          <p:cNvPr id="13314" name="Picture 2" descr="Database Server Icon Free PNG Image｜Illustoon">
            <a:extLst>
              <a:ext uri="{FF2B5EF4-FFF2-40B4-BE49-F238E27FC236}">
                <a16:creationId xmlns:a16="http://schemas.microsoft.com/office/drawing/2014/main" id="{1604F01E-D444-DB37-82D8-32E0E715A5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7223" y="4906879"/>
            <a:ext cx="1719564" cy="1719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B4D6BD9-D40C-BCFF-232E-C9C2AD29AD95}"/>
              </a:ext>
            </a:extLst>
          </p:cNvPr>
          <p:cNvCxnSpPr>
            <a:stCxn id="12" idx="1"/>
            <a:endCxn id="13314" idx="3"/>
          </p:cNvCxnSpPr>
          <p:nvPr/>
        </p:nvCxnSpPr>
        <p:spPr>
          <a:xfrm flipH="1" flipV="1">
            <a:off x="2296787" y="5766661"/>
            <a:ext cx="4699643" cy="2872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424CC08-0E78-FD76-2751-F6E4DF645C51}"/>
              </a:ext>
            </a:extLst>
          </p:cNvPr>
          <p:cNvCxnSpPr>
            <a:cxnSpLocks/>
            <a:stCxn id="9" idx="1"/>
            <a:endCxn id="13314" idx="3"/>
          </p:cNvCxnSpPr>
          <p:nvPr/>
        </p:nvCxnSpPr>
        <p:spPr>
          <a:xfrm flipH="1" flipV="1">
            <a:off x="2296787" y="5766661"/>
            <a:ext cx="5906143" cy="3010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86D55BB-B2DE-87E8-0080-A7A0445B5FF3}"/>
              </a:ext>
            </a:extLst>
          </p:cNvPr>
          <p:cNvCxnSpPr>
            <a:cxnSpLocks/>
            <a:stCxn id="8" idx="1"/>
            <a:endCxn id="13314" idx="3"/>
          </p:cNvCxnSpPr>
          <p:nvPr/>
        </p:nvCxnSpPr>
        <p:spPr>
          <a:xfrm flipH="1">
            <a:off x="2296787" y="5414010"/>
            <a:ext cx="7011043" cy="3526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3B6AA5C-7FEF-D162-1A8A-788B34BC183B}"/>
              </a:ext>
            </a:extLst>
          </p:cNvPr>
          <p:cNvCxnSpPr>
            <a:cxnSpLocks/>
            <a:stCxn id="7" idx="1"/>
            <a:endCxn id="13314" idx="3"/>
          </p:cNvCxnSpPr>
          <p:nvPr/>
        </p:nvCxnSpPr>
        <p:spPr>
          <a:xfrm flipH="1">
            <a:off x="2296787" y="4471670"/>
            <a:ext cx="7011043" cy="12949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187E818B-31BF-DB65-249E-7AC65560DB52}"/>
              </a:ext>
            </a:extLst>
          </p:cNvPr>
          <p:cNvCxnSpPr>
            <a:cxnSpLocks/>
            <a:stCxn id="6" idx="1"/>
            <a:endCxn id="13314" idx="3"/>
          </p:cNvCxnSpPr>
          <p:nvPr/>
        </p:nvCxnSpPr>
        <p:spPr>
          <a:xfrm flipH="1">
            <a:off x="2296787" y="3552349"/>
            <a:ext cx="7011043" cy="22143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685BCF49-0734-0153-C2D5-9F37517ACAF5}"/>
              </a:ext>
            </a:extLst>
          </p:cNvPr>
          <p:cNvCxnSpPr>
            <a:cxnSpLocks/>
            <a:stCxn id="5" idx="1"/>
            <a:endCxn id="13314" idx="3"/>
          </p:cNvCxnSpPr>
          <p:nvPr/>
        </p:nvCxnSpPr>
        <p:spPr>
          <a:xfrm flipH="1">
            <a:off x="2296787" y="2633028"/>
            <a:ext cx="7011043" cy="31336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17524CD9-D2A7-C51B-9FD4-DFDEF307EF38}"/>
              </a:ext>
            </a:extLst>
          </p:cNvPr>
          <p:cNvCxnSpPr>
            <a:cxnSpLocks/>
            <a:stCxn id="1028" idx="1"/>
            <a:endCxn id="13314" idx="3"/>
          </p:cNvCxnSpPr>
          <p:nvPr/>
        </p:nvCxnSpPr>
        <p:spPr>
          <a:xfrm flipH="1">
            <a:off x="2296787" y="1690688"/>
            <a:ext cx="7011043" cy="40759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69424E9-3FC5-ECF2-9E29-F4638A7AB97C}"/>
              </a:ext>
            </a:extLst>
          </p:cNvPr>
          <p:cNvCxnSpPr>
            <a:cxnSpLocks/>
            <a:endCxn id="13314" idx="3"/>
          </p:cNvCxnSpPr>
          <p:nvPr/>
        </p:nvCxnSpPr>
        <p:spPr>
          <a:xfrm flipH="1">
            <a:off x="2296787" y="1640205"/>
            <a:ext cx="5734701" cy="41264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5F14D2F7-E0B1-026E-23CA-8E6B46DE749B}"/>
              </a:ext>
            </a:extLst>
          </p:cNvPr>
          <p:cNvCxnSpPr>
            <a:cxnSpLocks/>
            <a:stCxn id="11" idx="1"/>
            <a:endCxn id="13314" idx="3"/>
          </p:cNvCxnSpPr>
          <p:nvPr/>
        </p:nvCxnSpPr>
        <p:spPr>
          <a:xfrm flipH="1">
            <a:off x="2296787" y="1561148"/>
            <a:ext cx="4566309" cy="42055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30225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4234C-670D-E337-EDE8-A25E45D4E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Malware Operations in a Nutshell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E75592-2EDE-18E9-5B45-3F932F3F94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A7ED9-D9CA-CB41-8473-7B8166EC30F8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1026" name="Picture 2" descr="Internet Icon PNG Images, Free Transparent Internet Icon Download - KindPNG">
            <a:extLst>
              <a:ext uri="{FF2B5EF4-FFF2-40B4-BE49-F238E27FC236}">
                <a16:creationId xmlns:a16="http://schemas.microsoft.com/office/drawing/2014/main" id="{0F3166FA-C4D1-9AF5-F55B-6BCCF657AD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74294" y="2880360"/>
            <a:ext cx="1643412" cy="169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c - Free computer icons">
            <a:extLst>
              <a:ext uri="{FF2B5EF4-FFF2-40B4-BE49-F238E27FC236}">
                <a16:creationId xmlns:a16="http://schemas.microsoft.com/office/drawing/2014/main" id="{2A5BDB39-3944-9922-3E87-B380C06A3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307830" y="1219518"/>
            <a:ext cx="942340" cy="942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Pc - Free computer icons">
            <a:extLst>
              <a:ext uri="{FF2B5EF4-FFF2-40B4-BE49-F238E27FC236}">
                <a16:creationId xmlns:a16="http://schemas.microsoft.com/office/drawing/2014/main" id="{4E2FDEEB-22EE-A92E-5A81-BB0B5DB7C1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307830" y="2161858"/>
            <a:ext cx="942340" cy="942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Pc - Free computer icons">
            <a:extLst>
              <a:ext uri="{FF2B5EF4-FFF2-40B4-BE49-F238E27FC236}">
                <a16:creationId xmlns:a16="http://schemas.microsoft.com/office/drawing/2014/main" id="{79A56452-BA7A-C6EB-FE18-FFF353DAF6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307830" y="3081179"/>
            <a:ext cx="942340" cy="942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Pc - Free computer icons">
            <a:extLst>
              <a:ext uri="{FF2B5EF4-FFF2-40B4-BE49-F238E27FC236}">
                <a16:creationId xmlns:a16="http://schemas.microsoft.com/office/drawing/2014/main" id="{A232C836-7842-D2AC-0898-65F7C34549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307830" y="4000500"/>
            <a:ext cx="942340" cy="942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Pc - Free computer icons">
            <a:extLst>
              <a:ext uri="{FF2B5EF4-FFF2-40B4-BE49-F238E27FC236}">
                <a16:creationId xmlns:a16="http://schemas.microsoft.com/office/drawing/2014/main" id="{85F350CB-A5A3-A155-A6A3-83501A96FC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307830" y="4942840"/>
            <a:ext cx="942340" cy="942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Pc - Free computer icons">
            <a:extLst>
              <a:ext uri="{FF2B5EF4-FFF2-40B4-BE49-F238E27FC236}">
                <a16:creationId xmlns:a16="http://schemas.microsoft.com/office/drawing/2014/main" id="{5B0601C7-B0DB-954F-F923-282021DA2B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02930" y="5596572"/>
            <a:ext cx="942340" cy="942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Pc - Free computer icons">
            <a:extLst>
              <a:ext uri="{FF2B5EF4-FFF2-40B4-BE49-F238E27FC236}">
                <a16:creationId xmlns:a16="http://schemas.microsoft.com/office/drawing/2014/main" id="{27A9CCFC-083D-DF17-FB88-E05C4D1A00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46720" y="1027906"/>
            <a:ext cx="942340" cy="942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Pc - Free computer icons">
            <a:extLst>
              <a:ext uri="{FF2B5EF4-FFF2-40B4-BE49-F238E27FC236}">
                <a16:creationId xmlns:a16="http://schemas.microsoft.com/office/drawing/2014/main" id="{84336E40-0E26-8277-59BB-1B48E60FA8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63096" y="1089978"/>
            <a:ext cx="942340" cy="942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Pc - Free computer icons">
            <a:extLst>
              <a:ext uri="{FF2B5EF4-FFF2-40B4-BE49-F238E27FC236}">
                <a16:creationId xmlns:a16="http://schemas.microsoft.com/office/drawing/2014/main" id="{71DE2855-305D-D426-0D35-E59CAF6AB5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96430" y="5582761"/>
            <a:ext cx="942340" cy="942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 descr="Pc - Free computer icons">
            <a:extLst>
              <a:ext uri="{FF2B5EF4-FFF2-40B4-BE49-F238E27FC236}">
                <a16:creationId xmlns:a16="http://schemas.microsoft.com/office/drawing/2014/main" id="{FED9F493-92FD-842F-DA4F-A4C695D61E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0268" y="3172460"/>
            <a:ext cx="942340" cy="942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acker - Free people icons">
            <a:extLst>
              <a:ext uri="{FF2B5EF4-FFF2-40B4-BE49-F238E27FC236}">
                <a16:creationId xmlns:a16="http://schemas.microsoft.com/office/drawing/2014/main" id="{1030ABB8-46EB-ADAB-1641-E903B0E9F9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7223" y="1764030"/>
            <a:ext cx="1408430" cy="1408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Malware Icon | Malware Iconset | Hopstarter">
            <a:extLst>
              <a:ext uri="{FF2B5EF4-FFF2-40B4-BE49-F238E27FC236}">
                <a16:creationId xmlns:a16="http://schemas.microsoft.com/office/drawing/2014/main" id="{A3A07E01-97E7-5FB9-141F-44EC68CB91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39940" y="5829617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8" descr="Malware Icon | Malware Iconset | Hopstarter">
            <a:extLst>
              <a:ext uri="{FF2B5EF4-FFF2-40B4-BE49-F238E27FC236}">
                <a16:creationId xmlns:a16="http://schemas.microsoft.com/office/drawing/2014/main" id="{932E24C7-5A80-35F5-CB41-321FE39558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51520" y="5857399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8" descr="Malware Icon | Malware Iconset | Hopstarter">
            <a:extLst>
              <a:ext uri="{FF2B5EF4-FFF2-40B4-BE49-F238E27FC236}">
                <a16:creationId xmlns:a16="http://schemas.microsoft.com/office/drawing/2014/main" id="{B68449AC-15A0-DF3E-8CBA-8F68017DFD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96430" y="1312625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8" descr="Malware Icon | Malware Iconset | Hopstarter">
            <a:extLst>
              <a:ext uri="{FF2B5EF4-FFF2-40B4-BE49-F238E27FC236}">
                <a16:creationId xmlns:a16="http://schemas.microsoft.com/office/drawing/2014/main" id="{7575496A-72FD-31F5-0576-E41874287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02930" y="1312625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8" descr="Malware Icon | Malware Iconset | Hopstarter">
            <a:extLst>
              <a:ext uri="{FF2B5EF4-FFF2-40B4-BE49-F238E27FC236}">
                <a16:creationId xmlns:a16="http://schemas.microsoft.com/office/drawing/2014/main" id="{8E444C39-F144-476F-B9E9-F5D67588CC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404350" y="5238849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8" descr="Malware Icon | Malware Iconset | Hopstarter">
            <a:extLst>
              <a:ext uri="{FF2B5EF4-FFF2-40B4-BE49-F238E27FC236}">
                <a16:creationId xmlns:a16="http://schemas.microsoft.com/office/drawing/2014/main" id="{AE8E2832-CCE6-5700-E187-A0B6D7AD25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404350" y="4227214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8" descr="Malware Icon | Malware Iconset | Hopstarter">
            <a:extLst>
              <a:ext uri="{FF2B5EF4-FFF2-40B4-BE49-F238E27FC236}">
                <a16:creationId xmlns:a16="http://schemas.microsoft.com/office/drawing/2014/main" id="{50CDD9F4-E28D-C7BE-8D3F-4E28F7849E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430418" y="1483857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8" descr="Malware Icon | Malware Iconset | Hopstarter">
            <a:extLst>
              <a:ext uri="{FF2B5EF4-FFF2-40B4-BE49-F238E27FC236}">
                <a16:creationId xmlns:a16="http://schemas.microsoft.com/office/drawing/2014/main" id="{B38C8B6C-CCAE-C5D9-B570-E70558E993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430418" y="2384764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8" descr="Malware Icon | Malware Iconset | Hopstarter">
            <a:extLst>
              <a:ext uri="{FF2B5EF4-FFF2-40B4-BE49-F238E27FC236}">
                <a16:creationId xmlns:a16="http://schemas.microsoft.com/office/drawing/2014/main" id="{64E1EF52-8ED4-2600-8964-B0F45F3E55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430418" y="3324363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DBA34C01-DA40-E877-F6A3-40EFAAE83D78}"/>
              </a:ext>
            </a:extLst>
          </p:cNvPr>
          <p:cNvSpPr txBox="1"/>
          <p:nvPr/>
        </p:nvSpPr>
        <p:spPr>
          <a:xfrm>
            <a:off x="6917706" y="3127454"/>
            <a:ext cx="22275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5. They all connect back to command and control server  (C2)</a:t>
            </a:r>
          </a:p>
        </p:txBody>
      </p:sp>
      <p:pic>
        <p:nvPicPr>
          <p:cNvPr id="13314" name="Picture 2" descr="Database Server Icon Free PNG Image｜Illustoon">
            <a:extLst>
              <a:ext uri="{FF2B5EF4-FFF2-40B4-BE49-F238E27FC236}">
                <a16:creationId xmlns:a16="http://schemas.microsoft.com/office/drawing/2014/main" id="{1604F01E-D444-DB37-82D8-32E0E715A5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7223" y="4906879"/>
            <a:ext cx="1719564" cy="1719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B4D6BD9-D40C-BCFF-232E-C9C2AD29AD95}"/>
              </a:ext>
            </a:extLst>
          </p:cNvPr>
          <p:cNvCxnSpPr>
            <a:stCxn id="12" idx="1"/>
            <a:endCxn id="13314" idx="3"/>
          </p:cNvCxnSpPr>
          <p:nvPr/>
        </p:nvCxnSpPr>
        <p:spPr>
          <a:xfrm flipH="1" flipV="1">
            <a:off x="2296787" y="5766661"/>
            <a:ext cx="4699643" cy="2872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424CC08-0E78-FD76-2751-F6E4DF645C51}"/>
              </a:ext>
            </a:extLst>
          </p:cNvPr>
          <p:cNvCxnSpPr>
            <a:cxnSpLocks/>
            <a:stCxn id="9" idx="1"/>
            <a:endCxn id="13314" idx="3"/>
          </p:cNvCxnSpPr>
          <p:nvPr/>
        </p:nvCxnSpPr>
        <p:spPr>
          <a:xfrm flipH="1" flipV="1">
            <a:off x="2296787" y="5766661"/>
            <a:ext cx="5906143" cy="3010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86D55BB-B2DE-87E8-0080-A7A0445B5FF3}"/>
              </a:ext>
            </a:extLst>
          </p:cNvPr>
          <p:cNvCxnSpPr>
            <a:cxnSpLocks/>
            <a:stCxn id="8" idx="1"/>
            <a:endCxn id="13314" idx="3"/>
          </p:cNvCxnSpPr>
          <p:nvPr/>
        </p:nvCxnSpPr>
        <p:spPr>
          <a:xfrm flipH="1">
            <a:off x="2296787" y="5414010"/>
            <a:ext cx="7011043" cy="3526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3B6AA5C-7FEF-D162-1A8A-788B34BC183B}"/>
              </a:ext>
            </a:extLst>
          </p:cNvPr>
          <p:cNvCxnSpPr>
            <a:cxnSpLocks/>
            <a:stCxn id="7" idx="1"/>
            <a:endCxn id="13314" idx="3"/>
          </p:cNvCxnSpPr>
          <p:nvPr/>
        </p:nvCxnSpPr>
        <p:spPr>
          <a:xfrm flipH="1">
            <a:off x="2296787" y="4471670"/>
            <a:ext cx="7011043" cy="12949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187E818B-31BF-DB65-249E-7AC65560DB52}"/>
              </a:ext>
            </a:extLst>
          </p:cNvPr>
          <p:cNvCxnSpPr>
            <a:cxnSpLocks/>
            <a:stCxn id="6" idx="1"/>
            <a:endCxn id="13314" idx="3"/>
          </p:cNvCxnSpPr>
          <p:nvPr/>
        </p:nvCxnSpPr>
        <p:spPr>
          <a:xfrm flipH="1">
            <a:off x="2296787" y="3552349"/>
            <a:ext cx="7011043" cy="22143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685BCF49-0734-0153-C2D5-9F37517ACAF5}"/>
              </a:ext>
            </a:extLst>
          </p:cNvPr>
          <p:cNvCxnSpPr>
            <a:cxnSpLocks/>
            <a:stCxn id="5" idx="1"/>
            <a:endCxn id="13314" idx="3"/>
          </p:cNvCxnSpPr>
          <p:nvPr/>
        </p:nvCxnSpPr>
        <p:spPr>
          <a:xfrm flipH="1">
            <a:off x="2296787" y="2633028"/>
            <a:ext cx="7011043" cy="31336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17524CD9-D2A7-C51B-9FD4-DFDEF307EF38}"/>
              </a:ext>
            </a:extLst>
          </p:cNvPr>
          <p:cNvCxnSpPr>
            <a:cxnSpLocks/>
            <a:stCxn id="1028" idx="1"/>
            <a:endCxn id="13314" idx="3"/>
          </p:cNvCxnSpPr>
          <p:nvPr/>
        </p:nvCxnSpPr>
        <p:spPr>
          <a:xfrm flipH="1">
            <a:off x="2296787" y="1690688"/>
            <a:ext cx="7011043" cy="40759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69424E9-3FC5-ECF2-9E29-F4638A7AB97C}"/>
              </a:ext>
            </a:extLst>
          </p:cNvPr>
          <p:cNvCxnSpPr>
            <a:cxnSpLocks/>
            <a:endCxn id="13314" idx="3"/>
          </p:cNvCxnSpPr>
          <p:nvPr/>
        </p:nvCxnSpPr>
        <p:spPr>
          <a:xfrm flipH="1">
            <a:off x="2296787" y="1640205"/>
            <a:ext cx="5734701" cy="41264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5F14D2F7-E0B1-026E-23CA-8E6B46DE749B}"/>
              </a:ext>
            </a:extLst>
          </p:cNvPr>
          <p:cNvCxnSpPr>
            <a:cxnSpLocks/>
            <a:stCxn id="11" idx="1"/>
            <a:endCxn id="13314" idx="3"/>
          </p:cNvCxnSpPr>
          <p:nvPr/>
        </p:nvCxnSpPr>
        <p:spPr>
          <a:xfrm flipH="1">
            <a:off x="2296787" y="1561148"/>
            <a:ext cx="4566309" cy="42055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4A231BA3-23D2-2D8F-8DEA-09A0D7EB5E33}"/>
              </a:ext>
            </a:extLst>
          </p:cNvPr>
          <p:cNvSpPr txBox="1"/>
          <p:nvPr/>
        </p:nvSpPr>
        <p:spPr>
          <a:xfrm>
            <a:off x="1959546" y="1909308"/>
            <a:ext cx="34849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6. Later, attacker sends a command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9B1639D-F272-8F3D-F88D-A6FE87764EBE}"/>
              </a:ext>
            </a:extLst>
          </p:cNvPr>
          <p:cNvCxnSpPr>
            <a:stCxn id="3" idx="2"/>
          </p:cNvCxnSpPr>
          <p:nvPr/>
        </p:nvCxnSpPr>
        <p:spPr>
          <a:xfrm flipH="1">
            <a:off x="1636295" y="2278640"/>
            <a:ext cx="2065715" cy="2724605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D33B7568-78D1-95D3-F964-11AD34A16025}"/>
              </a:ext>
            </a:extLst>
          </p:cNvPr>
          <p:cNvSpPr txBox="1"/>
          <p:nvPr/>
        </p:nvSpPr>
        <p:spPr>
          <a:xfrm>
            <a:off x="2331763" y="1283902"/>
            <a:ext cx="27749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All connect 10000 times to </a:t>
            </a:r>
          </a:p>
          <a:p>
            <a:r>
              <a:rPr lang="en-US" b="1" dirty="0" err="1">
                <a:solidFill>
                  <a:srgbClr val="FF0000"/>
                </a:solidFill>
              </a:rPr>
              <a:t>Oregonstate.edu</a:t>
            </a:r>
            <a:r>
              <a:rPr lang="en-US" b="1" dirty="0">
                <a:solidFill>
                  <a:srgbClr val="FF0000"/>
                </a:solidFill>
              </a:rPr>
              <a:t>!!</a:t>
            </a:r>
          </a:p>
        </p:txBody>
      </p:sp>
    </p:spTree>
    <p:extLst>
      <p:ext uri="{BB962C8B-B14F-4D97-AF65-F5344CB8AC3E}">
        <p14:creationId xmlns:p14="http://schemas.microsoft.com/office/powerpoint/2010/main" val="8939484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4234C-670D-E337-EDE8-A25E45D4E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Malware Operations in a Nutshell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E75592-2EDE-18E9-5B45-3F932F3F94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A7ED9-D9CA-CB41-8473-7B8166EC30F8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1026" name="Picture 2" descr="Internet Icon PNG Images, Free Transparent Internet Icon Download - KindPNG">
            <a:extLst>
              <a:ext uri="{FF2B5EF4-FFF2-40B4-BE49-F238E27FC236}">
                <a16:creationId xmlns:a16="http://schemas.microsoft.com/office/drawing/2014/main" id="{0F3166FA-C4D1-9AF5-F55B-6BCCF657AD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74294" y="2880360"/>
            <a:ext cx="1643412" cy="169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c - Free computer icons">
            <a:extLst>
              <a:ext uri="{FF2B5EF4-FFF2-40B4-BE49-F238E27FC236}">
                <a16:creationId xmlns:a16="http://schemas.microsoft.com/office/drawing/2014/main" id="{2A5BDB39-3944-9922-3E87-B380C06A3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307830" y="1219518"/>
            <a:ext cx="942340" cy="942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Pc - Free computer icons">
            <a:extLst>
              <a:ext uri="{FF2B5EF4-FFF2-40B4-BE49-F238E27FC236}">
                <a16:creationId xmlns:a16="http://schemas.microsoft.com/office/drawing/2014/main" id="{4E2FDEEB-22EE-A92E-5A81-BB0B5DB7C1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307830" y="2161858"/>
            <a:ext cx="942340" cy="942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Pc - Free computer icons">
            <a:extLst>
              <a:ext uri="{FF2B5EF4-FFF2-40B4-BE49-F238E27FC236}">
                <a16:creationId xmlns:a16="http://schemas.microsoft.com/office/drawing/2014/main" id="{79A56452-BA7A-C6EB-FE18-FFF353DAF6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307830" y="3081179"/>
            <a:ext cx="942340" cy="942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Pc - Free computer icons">
            <a:extLst>
              <a:ext uri="{FF2B5EF4-FFF2-40B4-BE49-F238E27FC236}">
                <a16:creationId xmlns:a16="http://schemas.microsoft.com/office/drawing/2014/main" id="{A232C836-7842-D2AC-0898-65F7C34549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307830" y="4000500"/>
            <a:ext cx="942340" cy="942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Pc - Free computer icons">
            <a:extLst>
              <a:ext uri="{FF2B5EF4-FFF2-40B4-BE49-F238E27FC236}">
                <a16:creationId xmlns:a16="http://schemas.microsoft.com/office/drawing/2014/main" id="{85F350CB-A5A3-A155-A6A3-83501A96FC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307830" y="4942840"/>
            <a:ext cx="942340" cy="942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Pc - Free computer icons">
            <a:extLst>
              <a:ext uri="{FF2B5EF4-FFF2-40B4-BE49-F238E27FC236}">
                <a16:creationId xmlns:a16="http://schemas.microsoft.com/office/drawing/2014/main" id="{5B0601C7-B0DB-954F-F923-282021DA2B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02930" y="5596572"/>
            <a:ext cx="942340" cy="942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Pc - Free computer icons">
            <a:extLst>
              <a:ext uri="{FF2B5EF4-FFF2-40B4-BE49-F238E27FC236}">
                <a16:creationId xmlns:a16="http://schemas.microsoft.com/office/drawing/2014/main" id="{27A9CCFC-083D-DF17-FB88-E05C4D1A00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46720" y="1027906"/>
            <a:ext cx="942340" cy="942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Pc - Free computer icons">
            <a:extLst>
              <a:ext uri="{FF2B5EF4-FFF2-40B4-BE49-F238E27FC236}">
                <a16:creationId xmlns:a16="http://schemas.microsoft.com/office/drawing/2014/main" id="{84336E40-0E26-8277-59BB-1B48E60FA8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63096" y="1089978"/>
            <a:ext cx="942340" cy="942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Pc - Free computer icons">
            <a:extLst>
              <a:ext uri="{FF2B5EF4-FFF2-40B4-BE49-F238E27FC236}">
                <a16:creationId xmlns:a16="http://schemas.microsoft.com/office/drawing/2014/main" id="{71DE2855-305D-D426-0D35-E59CAF6AB5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96430" y="5582761"/>
            <a:ext cx="942340" cy="942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 descr="Pc - Free computer icons">
            <a:extLst>
              <a:ext uri="{FF2B5EF4-FFF2-40B4-BE49-F238E27FC236}">
                <a16:creationId xmlns:a16="http://schemas.microsoft.com/office/drawing/2014/main" id="{FED9F493-92FD-842F-DA4F-A4C695D61E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0268" y="3172460"/>
            <a:ext cx="942340" cy="942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acker - Free people icons">
            <a:extLst>
              <a:ext uri="{FF2B5EF4-FFF2-40B4-BE49-F238E27FC236}">
                <a16:creationId xmlns:a16="http://schemas.microsoft.com/office/drawing/2014/main" id="{1030ABB8-46EB-ADAB-1641-E903B0E9F9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7223" y="1764030"/>
            <a:ext cx="1408430" cy="1408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Malware Icon | Malware Iconset | Hopstarter">
            <a:extLst>
              <a:ext uri="{FF2B5EF4-FFF2-40B4-BE49-F238E27FC236}">
                <a16:creationId xmlns:a16="http://schemas.microsoft.com/office/drawing/2014/main" id="{A3A07E01-97E7-5FB9-141F-44EC68CB91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39940" y="5829617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8" descr="Malware Icon | Malware Iconset | Hopstarter">
            <a:extLst>
              <a:ext uri="{FF2B5EF4-FFF2-40B4-BE49-F238E27FC236}">
                <a16:creationId xmlns:a16="http://schemas.microsoft.com/office/drawing/2014/main" id="{932E24C7-5A80-35F5-CB41-321FE39558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51520" y="5857399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8" descr="Malware Icon | Malware Iconset | Hopstarter">
            <a:extLst>
              <a:ext uri="{FF2B5EF4-FFF2-40B4-BE49-F238E27FC236}">
                <a16:creationId xmlns:a16="http://schemas.microsoft.com/office/drawing/2014/main" id="{B68449AC-15A0-DF3E-8CBA-8F68017DFD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96430" y="1312625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8" descr="Malware Icon | Malware Iconset | Hopstarter">
            <a:extLst>
              <a:ext uri="{FF2B5EF4-FFF2-40B4-BE49-F238E27FC236}">
                <a16:creationId xmlns:a16="http://schemas.microsoft.com/office/drawing/2014/main" id="{7575496A-72FD-31F5-0576-E41874287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02930" y="1312625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8" descr="Malware Icon | Malware Iconset | Hopstarter">
            <a:extLst>
              <a:ext uri="{FF2B5EF4-FFF2-40B4-BE49-F238E27FC236}">
                <a16:creationId xmlns:a16="http://schemas.microsoft.com/office/drawing/2014/main" id="{8E444C39-F144-476F-B9E9-F5D67588CC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404350" y="5238849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8" descr="Malware Icon | Malware Iconset | Hopstarter">
            <a:extLst>
              <a:ext uri="{FF2B5EF4-FFF2-40B4-BE49-F238E27FC236}">
                <a16:creationId xmlns:a16="http://schemas.microsoft.com/office/drawing/2014/main" id="{AE8E2832-CCE6-5700-E187-A0B6D7AD25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404350" y="4227214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8" descr="Malware Icon | Malware Iconset | Hopstarter">
            <a:extLst>
              <a:ext uri="{FF2B5EF4-FFF2-40B4-BE49-F238E27FC236}">
                <a16:creationId xmlns:a16="http://schemas.microsoft.com/office/drawing/2014/main" id="{50CDD9F4-E28D-C7BE-8D3F-4E28F7849E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430418" y="1483857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8" descr="Malware Icon | Malware Iconset | Hopstarter">
            <a:extLst>
              <a:ext uri="{FF2B5EF4-FFF2-40B4-BE49-F238E27FC236}">
                <a16:creationId xmlns:a16="http://schemas.microsoft.com/office/drawing/2014/main" id="{B38C8B6C-CCAE-C5D9-B570-E70558E993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430418" y="2384764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8" descr="Malware Icon | Malware Iconset | Hopstarter">
            <a:extLst>
              <a:ext uri="{FF2B5EF4-FFF2-40B4-BE49-F238E27FC236}">
                <a16:creationId xmlns:a16="http://schemas.microsoft.com/office/drawing/2014/main" id="{64E1EF52-8ED4-2600-8964-B0F45F3E55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430418" y="3324363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DBA34C01-DA40-E877-F6A3-40EFAAE83D78}"/>
              </a:ext>
            </a:extLst>
          </p:cNvPr>
          <p:cNvSpPr txBox="1"/>
          <p:nvPr/>
        </p:nvSpPr>
        <p:spPr>
          <a:xfrm>
            <a:off x="6917706" y="3127454"/>
            <a:ext cx="22275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5. They all connect back to command and control server  (C2)</a:t>
            </a:r>
          </a:p>
        </p:txBody>
      </p:sp>
      <p:pic>
        <p:nvPicPr>
          <p:cNvPr id="13314" name="Picture 2" descr="Database Server Icon Free PNG Image｜Illustoon">
            <a:extLst>
              <a:ext uri="{FF2B5EF4-FFF2-40B4-BE49-F238E27FC236}">
                <a16:creationId xmlns:a16="http://schemas.microsoft.com/office/drawing/2014/main" id="{1604F01E-D444-DB37-82D8-32E0E715A5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7223" y="4906879"/>
            <a:ext cx="1719564" cy="1719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B4D6BD9-D40C-BCFF-232E-C9C2AD29AD95}"/>
              </a:ext>
            </a:extLst>
          </p:cNvPr>
          <p:cNvCxnSpPr>
            <a:stCxn id="12" idx="1"/>
            <a:endCxn id="13314" idx="3"/>
          </p:cNvCxnSpPr>
          <p:nvPr/>
        </p:nvCxnSpPr>
        <p:spPr>
          <a:xfrm flipH="1" flipV="1">
            <a:off x="2296787" y="5766661"/>
            <a:ext cx="4699643" cy="2872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424CC08-0E78-FD76-2751-F6E4DF645C51}"/>
              </a:ext>
            </a:extLst>
          </p:cNvPr>
          <p:cNvCxnSpPr>
            <a:cxnSpLocks/>
            <a:stCxn id="9" idx="1"/>
            <a:endCxn id="13314" idx="3"/>
          </p:cNvCxnSpPr>
          <p:nvPr/>
        </p:nvCxnSpPr>
        <p:spPr>
          <a:xfrm flipH="1" flipV="1">
            <a:off x="2296787" y="5766661"/>
            <a:ext cx="5906143" cy="3010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86D55BB-B2DE-87E8-0080-A7A0445B5FF3}"/>
              </a:ext>
            </a:extLst>
          </p:cNvPr>
          <p:cNvCxnSpPr>
            <a:cxnSpLocks/>
            <a:stCxn id="8" idx="1"/>
            <a:endCxn id="13314" idx="3"/>
          </p:cNvCxnSpPr>
          <p:nvPr/>
        </p:nvCxnSpPr>
        <p:spPr>
          <a:xfrm flipH="1">
            <a:off x="2296787" y="5414010"/>
            <a:ext cx="7011043" cy="3526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3B6AA5C-7FEF-D162-1A8A-788B34BC183B}"/>
              </a:ext>
            </a:extLst>
          </p:cNvPr>
          <p:cNvCxnSpPr>
            <a:cxnSpLocks/>
            <a:stCxn id="7" idx="1"/>
            <a:endCxn id="13314" idx="3"/>
          </p:cNvCxnSpPr>
          <p:nvPr/>
        </p:nvCxnSpPr>
        <p:spPr>
          <a:xfrm flipH="1">
            <a:off x="2296787" y="4471670"/>
            <a:ext cx="7011043" cy="12949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187E818B-31BF-DB65-249E-7AC65560DB52}"/>
              </a:ext>
            </a:extLst>
          </p:cNvPr>
          <p:cNvCxnSpPr>
            <a:cxnSpLocks/>
            <a:stCxn id="6" idx="1"/>
            <a:endCxn id="13314" idx="3"/>
          </p:cNvCxnSpPr>
          <p:nvPr/>
        </p:nvCxnSpPr>
        <p:spPr>
          <a:xfrm flipH="1">
            <a:off x="2296787" y="3552349"/>
            <a:ext cx="7011043" cy="22143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685BCF49-0734-0153-C2D5-9F37517ACAF5}"/>
              </a:ext>
            </a:extLst>
          </p:cNvPr>
          <p:cNvCxnSpPr>
            <a:cxnSpLocks/>
            <a:stCxn id="5" idx="1"/>
            <a:endCxn id="13314" idx="3"/>
          </p:cNvCxnSpPr>
          <p:nvPr/>
        </p:nvCxnSpPr>
        <p:spPr>
          <a:xfrm flipH="1">
            <a:off x="2296787" y="2633028"/>
            <a:ext cx="7011043" cy="31336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17524CD9-D2A7-C51B-9FD4-DFDEF307EF38}"/>
              </a:ext>
            </a:extLst>
          </p:cNvPr>
          <p:cNvCxnSpPr>
            <a:cxnSpLocks/>
            <a:stCxn id="1028" idx="1"/>
            <a:endCxn id="13314" idx="3"/>
          </p:cNvCxnSpPr>
          <p:nvPr/>
        </p:nvCxnSpPr>
        <p:spPr>
          <a:xfrm flipH="1">
            <a:off x="2296787" y="1690688"/>
            <a:ext cx="7011043" cy="40759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69424E9-3FC5-ECF2-9E29-F4638A7AB97C}"/>
              </a:ext>
            </a:extLst>
          </p:cNvPr>
          <p:cNvCxnSpPr>
            <a:cxnSpLocks/>
            <a:endCxn id="13314" idx="3"/>
          </p:cNvCxnSpPr>
          <p:nvPr/>
        </p:nvCxnSpPr>
        <p:spPr>
          <a:xfrm flipH="1">
            <a:off x="2296787" y="1640205"/>
            <a:ext cx="5734701" cy="41264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5F14D2F7-E0B1-026E-23CA-8E6B46DE749B}"/>
              </a:ext>
            </a:extLst>
          </p:cNvPr>
          <p:cNvCxnSpPr>
            <a:cxnSpLocks/>
            <a:stCxn id="11" idx="1"/>
            <a:endCxn id="13314" idx="3"/>
          </p:cNvCxnSpPr>
          <p:nvPr/>
        </p:nvCxnSpPr>
        <p:spPr>
          <a:xfrm flipH="1">
            <a:off x="2296787" y="1561148"/>
            <a:ext cx="4566309" cy="42055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4A231BA3-23D2-2D8F-8DEA-09A0D7EB5E33}"/>
              </a:ext>
            </a:extLst>
          </p:cNvPr>
          <p:cNvSpPr txBox="1"/>
          <p:nvPr/>
        </p:nvSpPr>
        <p:spPr>
          <a:xfrm>
            <a:off x="1959546" y="1909308"/>
            <a:ext cx="34849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6. Later, attacker sends a command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9B1639D-F272-8F3D-F88D-A6FE87764EBE}"/>
              </a:ext>
            </a:extLst>
          </p:cNvPr>
          <p:cNvCxnSpPr>
            <a:stCxn id="3" idx="2"/>
          </p:cNvCxnSpPr>
          <p:nvPr/>
        </p:nvCxnSpPr>
        <p:spPr>
          <a:xfrm flipH="1">
            <a:off x="1636295" y="2278640"/>
            <a:ext cx="2065715" cy="2724605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D33B7568-78D1-95D3-F964-11AD34A16025}"/>
              </a:ext>
            </a:extLst>
          </p:cNvPr>
          <p:cNvSpPr txBox="1"/>
          <p:nvPr/>
        </p:nvSpPr>
        <p:spPr>
          <a:xfrm>
            <a:off x="2331763" y="1283902"/>
            <a:ext cx="27749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All connect 10000 times to </a:t>
            </a:r>
          </a:p>
          <a:p>
            <a:r>
              <a:rPr lang="en-US" b="1" dirty="0" err="1">
                <a:solidFill>
                  <a:srgbClr val="FF0000"/>
                </a:solidFill>
              </a:rPr>
              <a:t>Oregonstate.edu</a:t>
            </a:r>
            <a:r>
              <a:rPr lang="en-US" b="1" dirty="0">
                <a:solidFill>
                  <a:srgbClr val="FF0000"/>
                </a:solidFill>
              </a:rPr>
              <a:t>!!</a:t>
            </a:r>
          </a:p>
        </p:txBody>
      </p:sp>
      <p:pic>
        <p:nvPicPr>
          <p:cNvPr id="16386" name="Picture 2" descr="Guidelines | University Relations and Marketing | Oregon State University">
            <a:extLst>
              <a:ext uri="{FF2B5EF4-FFF2-40B4-BE49-F238E27FC236}">
                <a16:creationId xmlns:a16="http://schemas.microsoft.com/office/drawing/2014/main" id="{B884FD86-187C-191C-96B4-189783AFFD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069865" y="3030730"/>
            <a:ext cx="1089823" cy="1091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F921A8A-849F-FC47-39FC-90FAF002649A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7805436" y="1561148"/>
            <a:ext cx="3548364" cy="1506220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3BBD7E6-91F8-6DF0-6861-B7C144288148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8989060" y="1499076"/>
            <a:ext cx="2172013" cy="1760070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68786AA7-01F1-E989-0472-51C93CE8CB68}"/>
              </a:ext>
            </a:extLst>
          </p:cNvPr>
          <p:cNvCxnSpPr>
            <a:cxnSpLocks/>
            <a:stCxn id="1028" idx="3"/>
          </p:cNvCxnSpPr>
          <p:nvPr/>
        </p:nvCxnSpPr>
        <p:spPr>
          <a:xfrm>
            <a:off x="10250170" y="1690688"/>
            <a:ext cx="867048" cy="1745995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814F1590-0301-DE41-67D8-F658D1E3D8C7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10250170" y="2633028"/>
            <a:ext cx="819695" cy="820333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EE8EBDB0-9AD7-7616-76A6-98D1393ADE21}"/>
              </a:ext>
            </a:extLst>
          </p:cNvPr>
          <p:cNvCxnSpPr>
            <a:cxnSpLocks/>
            <a:stCxn id="6" idx="3"/>
            <a:endCxn id="16386" idx="1"/>
          </p:cNvCxnSpPr>
          <p:nvPr/>
        </p:nvCxnSpPr>
        <p:spPr>
          <a:xfrm>
            <a:off x="10250170" y="3552349"/>
            <a:ext cx="819695" cy="24051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D2F16621-BD12-A733-6D2B-F37A47586C79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10250170" y="3501900"/>
            <a:ext cx="910903" cy="969770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47BC38EE-C30F-CE48-B83E-0870D1754D3A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10250170" y="3979721"/>
            <a:ext cx="1131562" cy="1434289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54E61BA2-5621-5A9C-7252-75D992D6D783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9145270" y="3945130"/>
            <a:ext cx="2079304" cy="2122612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F946488A-B0FD-33BC-F660-2B5D0707F22D}"/>
              </a:ext>
            </a:extLst>
          </p:cNvPr>
          <p:cNvCxnSpPr>
            <a:cxnSpLocks/>
            <a:stCxn id="12" idx="3"/>
          </p:cNvCxnSpPr>
          <p:nvPr/>
        </p:nvCxnSpPr>
        <p:spPr>
          <a:xfrm flipV="1">
            <a:off x="7938770" y="4168036"/>
            <a:ext cx="3478530" cy="1885895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43124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89529-EB2C-85AB-5B57-E9DC439E3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 For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55A57B-3032-314D-6953-74582F4CB1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Malware</a:t>
            </a:r>
          </a:p>
          <a:p>
            <a:endParaRPr lang="en-US" dirty="0"/>
          </a:p>
          <a:p>
            <a:r>
              <a:rPr lang="en-US" dirty="0"/>
              <a:t>Example Malware Attacks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State-sponsored Malware Attacks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B85C11-2D03-106A-F8D5-2F651E3D54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A7ED9-D9CA-CB41-8473-7B8166EC30F8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9371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4234C-670D-E337-EDE8-A25E45D4E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Distributed Denial-of Service (DDoS)</a:t>
            </a:r>
            <a:br>
              <a:rPr lang="en-US" dirty="0"/>
            </a:br>
            <a:r>
              <a:rPr lang="en-US" dirty="0"/>
              <a:t>Attack</a:t>
            </a:r>
          </a:p>
        </p:txBody>
      </p:sp>
      <p:pic>
        <p:nvPicPr>
          <p:cNvPr id="16386" name="Picture 2" descr="Guidelines | University Relations and Marketing | Oregon State University">
            <a:extLst>
              <a:ext uri="{FF2B5EF4-FFF2-40B4-BE49-F238E27FC236}">
                <a16:creationId xmlns:a16="http://schemas.microsoft.com/office/drawing/2014/main" id="{B884FD86-187C-191C-96B4-189783AFFD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63859" y="1988831"/>
            <a:ext cx="3464282" cy="3469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B390E542-70EE-5F5E-CEBF-C7AE250BCE68}"/>
              </a:ext>
            </a:extLst>
          </p:cNvPr>
          <p:cNvSpPr txBox="1"/>
          <p:nvPr/>
        </p:nvSpPr>
        <p:spPr>
          <a:xfrm>
            <a:off x="838200" y="3354049"/>
            <a:ext cx="3522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1,000,000 requests / sec comes in…</a:t>
            </a:r>
          </a:p>
        </p:txBody>
      </p:sp>
      <p:pic>
        <p:nvPicPr>
          <p:cNvPr id="17410" name="Picture 2" descr="Introduction of Server - GeeksforGeeks">
            <a:extLst>
              <a:ext uri="{FF2B5EF4-FFF2-40B4-BE49-F238E27FC236}">
                <a16:creationId xmlns:a16="http://schemas.microsoft.com/office/drawing/2014/main" id="{45C408C1-C824-B635-E67D-BFDC51C089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28141" y="2500170"/>
            <a:ext cx="3960710" cy="2446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C036A1C0-FD15-26C7-2935-0D95A198DA82}"/>
              </a:ext>
            </a:extLst>
          </p:cNvPr>
          <p:cNvSpPr txBox="1"/>
          <p:nvPr/>
        </p:nvSpPr>
        <p:spPr>
          <a:xfrm>
            <a:off x="7920094" y="2039348"/>
            <a:ext cx="3776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can only support 100,000 </a:t>
            </a:r>
            <a:r>
              <a:rPr lang="en-US" dirty="0" err="1"/>
              <a:t>reqs</a:t>
            </a:r>
            <a:r>
              <a:rPr lang="en-US" dirty="0"/>
              <a:t>/sec</a:t>
            </a:r>
          </a:p>
        </p:txBody>
      </p:sp>
    </p:spTree>
    <p:extLst>
      <p:ext uri="{BB962C8B-B14F-4D97-AF65-F5344CB8AC3E}">
        <p14:creationId xmlns:p14="http://schemas.microsoft.com/office/powerpoint/2010/main" val="2118393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4234C-670D-E337-EDE8-A25E45D4E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Distributed Denial-of Service (DDoS)</a:t>
            </a:r>
            <a:br>
              <a:rPr lang="en-US" dirty="0"/>
            </a:br>
            <a:r>
              <a:rPr lang="en-US" dirty="0"/>
              <a:t>Attack</a:t>
            </a:r>
          </a:p>
        </p:txBody>
      </p:sp>
      <p:pic>
        <p:nvPicPr>
          <p:cNvPr id="16386" name="Picture 2" descr="Guidelines | University Relations and Marketing | Oregon State University">
            <a:extLst>
              <a:ext uri="{FF2B5EF4-FFF2-40B4-BE49-F238E27FC236}">
                <a16:creationId xmlns:a16="http://schemas.microsoft.com/office/drawing/2014/main" id="{B884FD86-187C-191C-96B4-189783AFFD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63859" y="1988831"/>
            <a:ext cx="3464282" cy="3469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B390E542-70EE-5F5E-CEBF-C7AE250BCE68}"/>
              </a:ext>
            </a:extLst>
          </p:cNvPr>
          <p:cNvSpPr txBox="1"/>
          <p:nvPr/>
        </p:nvSpPr>
        <p:spPr>
          <a:xfrm>
            <a:off x="838200" y="3354049"/>
            <a:ext cx="3522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1,000,000 requests / sec comes in…</a:t>
            </a:r>
          </a:p>
        </p:txBody>
      </p:sp>
      <p:pic>
        <p:nvPicPr>
          <p:cNvPr id="17410" name="Picture 2" descr="Introduction of Server - GeeksforGeeks">
            <a:extLst>
              <a:ext uri="{FF2B5EF4-FFF2-40B4-BE49-F238E27FC236}">
                <a16:creationId xmlns:a16="http://schemas.microsoft.com/office/drawing/2014/main" id="{45C408C1-C824-B635-E67D-BFDC51C089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28141" y="2500170"/>
            <a:ext cx="3960710" cy="2446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C036A1C0-FD15-26C7-2935-0D95A198DA82}"/>
              </a:ext>
            </a:extLst>
          </p:cNvPr>
          <p:cNvSpPr txBox="1"/>
          <p:nvPr/>
        </p:nvSpPr>
        <p:spPr>
          <a:xfrm>
            <a:off x="7920094" y="2039348"/>
            <a:ext cx="3776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can only support 100,000 </a:t>
            </a:r>
            <a:r>
              <a:rPr lang="en-US" dirty="0" err="1"/>
              <a:t>reqs</a:t>
            </a:r>
            <a:r>
              <a:rPr lang="en-US" dirty="0"/>
              <a:t>/sec</a:t>
            </a:r>
          </a:p>
        </p:txBody>
      </p:sp>
      <p:pic>
        <p:nvPicPr>
          <p:cNvPr id="18436" name="Picture 4" descr="Black Friday madness - Global Times">
            <a:extLst>
              <a:ext uri="{FF2B5EF4-FFF2-40B4-BE49-F238E27FC236}">
                <a16:creationId xmlns:a16="http://schemas.microsoft.com/office/drawing/2014/main" id="{DEFDDAE1-3FA5-481A-DD76-4D04AF33B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00180" y="1540041"/>
            <a:ext cx="8502315" cy="5101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88041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F299E8-0DAF-9100-94A2-79A35B54CA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Attacker Can Easily Write a Malware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957B60-5013-C260-75AF-A43971563E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You can also do it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rm -rf /</a:t>
            </a:r>
          </a:p>
          <a:p>
            <a:pPr lvl="1"/>
            <a:r>
              <a:rPr lang="en-US" dirty="0"/>
              <a:t>Delete all files, forced, recursively from the root (/)</a:t>
            </a:r>
          </a:p>
          <a:p>
            <a:pPr lvl="1"/>
            <a:endParaRPr lang="en-US" dirty="0"/>
          </a:p>
          <a:p>
            <a:r>
              <a:rPr lang="en-US" dirty="0" err="1"/>
              <a:t>sudo</a:t>
            </a:r>
            <a:r>
              <a:rPr lang="en-US" dirty="0"/>
              <a:t> dd if=/dev/zero of=/dev/sda1 bs=1M</a:t>
            </a:r>
          </a:p>
          <a:p>
            <a:pPr lvl="1"/>
            <a:r>
              <a:rPr lang="en-US" dirty="0"/>
              <a:t>Wipe the 1</a:t>
            </a:r>
            <a:r>
              <a:rPr lang="en-US" baseline="30000" dirty="0"/>
              <a:t>st</a:t>
            </a:r>
            <a:r>
              <a:rPr lang="en-US" dirty="0"/>
              <a:t> partition of your Disk (usually have the OS and is main file system)</a:t>
            </a:r>
          </a:p>
          <a:p>
            <a:pPr lvl="1"/>
            <a:r>
              <a:rPr lang="en-US" dirty="0"/>
              <a:t>With all zero data (/dev/zero)</a:t>
            </a:r>
          </a:p>
          <a:p>
            <a:pPr lvl="1"/>
            <a:r>
              <a:rPr lang="en-US" dirty="0"/>
              <a:t>Per 1M blocks, entirely.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724DBC-F0B3-0AED-0F26-078CF2022F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A7ED9-D9CA-CB41-8473-7B8166EC30F8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6" name="Picture 5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EF41AD86-BBC7-6F80-8B84-EDE07C5191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3500" y="2249905"/>
            <a:ext cx="6985000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5051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2E0DE-5325-45B5-7138-0478CB172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Then, How Attackers Propagate Malware?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47D26A-46B6-50F9-E944-5E4BEA8868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1. Via software attacks</a:t>
            </a:r>
          </a:p>
          <a:p>
            <a:pPr lvl="1"/>
            <a:r>
              <a:rPr lang="en-US" dirty="0"/>
              <a:t>We learned that it is inevitable to avoid software attacks</a:t>
            </a:r>
          </a:p>
          <a:p>
            <a:pPr lvl="2"/>
            <a:r>
              <a:rPr lang="en-US" dirty="0"/>
              <a:t>We can patch that but there is a delay from discovery of 0-day vuln and patch</a:t>
            </a:r>
          </a:p>
          <a:p>
            <a:pPr lvl="2"/>
            <a:r>
              <a:rPr lang="en-US" dirty="0"/>
              <a:t>Patch Tuesday!!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Suppose an attacker found a vulnerability 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E809D5-A642-79C5-1F41-52474E51C0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A7ED9-D9CA-CB41-8473-7B8166EC30F8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6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E95F09F6-79A7-5CD2-5FB6-52346F96274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02924" y="4166268"/>
            <a:ext cx="7772400" cy="1706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800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2E0DE-5325-45B5-7138-0478CB172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Then, How Attackers Propagate Malware?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47D26A-46B6-50F9-E944-5E4BEA8868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1. Via software attacks</a:t>
            </a:r>
          </a:p>
          <a:p>
            <a:pPr lvl="1"/>
            <a:r>
              <a:rPr lang="en-US" dirty="0"/>
              <a:t>1-1. Let’s analyze the target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Purchase the same device and analyze it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The attacker can know they use port 8800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Write a working 0-day or 1-day exploit!!!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E809D5-A642-79C5-1F41-52474E51C0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A7ED9-D9CA-CB41-8473-7B8166EC30F8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BFD513FD-95ED-F944-F9D9-FCB9D082F63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15200" y="3593342"/>
            <a:ext cx="4051968" cy="241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6603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2E0DE-5325-45B5-7138-0478CB172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Then, How Attackers Propagate Malware?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47D26A-46B6-50F9-E944-5E4BEA8868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1. Via software attacks</a:t>
            </a:r>
          </a:p>
          <a:p>
            <a:pPr lvl="1"/>
            <a:r>
              <a:rPr lang="en-US" dirty="0"/>
              <a:t>1-2. Let’s search for the targets</a:t>
            </a:r>
          </a:p>
          <a:p>
            <a:pPr lvl="1"/>
            <a:endParaRPr lang="en-US" dirty="0"/>
          </a:p>
          <a:p>
            <a:r>
              <a:rPr lang="en-US" dirty="0"/>
              <a:t>Shodan</a:t>
            </a:r>
          </a:p>
          <a:p>
            <a:pPr lvl="1"/>
            <a:r>
              <a:rPr lang="en-US" dirty="0"/>
              <a:t>A search engine for internet-connected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VICTIM DEVICES!!!!!!!</a:t>
            </a:r>
          </a:p>
          <a:p>
            <a:pPr lvl="2"/>
            <a:r>
              <a:rPr lang="en-US" dirty="0"/>
              <a:t>Original purpose is to find vulnerable machines</a:t>
            </a:r>
          </a:p>
          <a:p>
            <a:pPr lvl="2"/>
            <a:r>
              <a:rPr lang="en-US" dirty="0"/>
              <a:t>And then fix them</a:t>
            </a:r>
          </a:p>
          <a:p>
            <a:pPr lvl="2"/>
            <a:r>
              <a:rPr lang="en-US" dirty="0"/>
              <a:t>But attackers can use this to find targets…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E809D5-A642-79C5-1F41-52474E51C0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A7ED9-D9CA-CB41-8473-7B8166EC30F8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6" name="Picture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1A1531BF-85B2-F8E6-BFDB-27100E43FE7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18947" y="2889955"/>
            <a:ext cx="4973052" cy="3355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8951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2E0DE-5325-45B5-7138-0478CB172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Then, How Attackers Propagate Malware?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47D26A-46B6-50F9-E944-5E4BEA8868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1. Via software attacks</a:t>
            </a:r>
          </a:p>
          <a:p>
            <a:pPr lvl="1"/>
            <a:r>
              <a:rPr lang="en-US" dirty="0"/>
              <a:t>1-2. Let’s search for the targets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Search IP camera on port 8800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E809D5-A642-79C5-1F41-52474E51C0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A7ED9-D9CA-CB41-8473-7B8166EC30F8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6542D992-3F2A-968E-3088-9FFFDA887BF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83116" y="1489070"/>
            <a:ext cx="4706182" cy="5368930"/>
          </a:xfrm>
          <a:prstGeom prst="rect">
            <a:avLst/>
          </a:prstGeom>
        </p:spPr>
      </p:pic>
      <p:pic>
        <p:nvPicPr>
          <p:cNvPr id="9" name="Picture 8" descr="Shape, rectangle&#10;&#10;Description automatically generated">
            <a:extLst>
              <a:ext uri="{FF2B5EF4-FFF2-40B4-BE49-F238E27FC236}">
                <a16:creationId xmlns:a16="http://schemas.microsoft.com/office/drawing/2014/main" id="{844AFC49-A3D3-5CF4-A285-25724EA6CAB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84493" y="5338019"/>
            <a:ext cx="3698623" cy="932604"/>
          </a:xfrm>
          <a:prstGeom prst="rect">
            <a:avLst/>
          </a:prstGeom>
        </p:spPr>
      </p:pic>
      <p:pic>
        <p:nvPicPr>
          <p:cNvPr id="11" name="Picture 10" descr="A picture containing text, black, swimming, close&#10;&#10;Description automatically generated">
            <a:extLst>
              <a:ext uri="{FF2B5EF4-FFF2-40B4-BE49-F238E27FC236}">
                <a16:creationId xmlns:a16="http://schemas.microsoft.com/office/drawing/2014/main" id="{D1EEAE54-4FDB-7AFE-C23A-8C253057948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417986"/>
            <a:ext cx="7772400" cy="2564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4480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2E0DE-5325-45B5-7138-0478CB172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Then, How Attackers Propagate Malware?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47D26A-46B6-50F9-E944-5E4BEA8868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1. Via software attacks</a:t>
            </a:r>
          </a:p>
          <a:p>
            <a:pPr lvl="1"/>
            <a:r>
              <a:rPr lang="en-US" dirty="0"/>
              <a:t>1-2. Let’s search for the targets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Search IP camera on port 8800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E809D5-A642-79C5-1F41-52474E51C0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A7ED9-D9CA-CB41-8473-7B8166EC30F8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6542D992-3F2A-968E-3088-9FFFDA887BF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83116" y="1489070"/>
            <a:ext cx="4706182" cy="5368930"/>
          </a:xfrm>
          <a:prstGeom prst="rect">
            <a:avLst/>
          </a:prstGeom>
        </p:spPr>
      </p:pic>
      <p:pic>
        <p:nvPicPr>
          <p:cNvPr id="9" name="Picture 8" descr="Shape, rectangle&#10;&#10;Description automatically generated">
            <a:extLst>
              <a:ext uri="{FF2B5EF4-FFF2-40B4-BE49-F238E27FC236}">
                <a16:creationId xmlns:a16="http://schemas.microsoft.com/office/drawing/2014/main" id="{844AFC49-A3D3-5CF4-A285-25724EA6CAB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84493" y="5338019"/>
            <a:ext cx="3698623" cy="93260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1EEAE54-4FDB-7AFE-C23A-8C253057948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437252"/>
            <a:ext cx="7772400" cy="2564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3814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ADC322-D1B8-C5B4-C901-A7FB3B76F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Vulnerable Devices Search Engines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37C5B6-ED3A-A71C-9440-3E2BF52D7F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Criminal IP</a:t>
            </a:r>
          </a:p>
          <a:p>
            <a:pPr lvl="1"/>
            <a:r>
              <a:rPr lang="en-US" dirty="0">
                <a:hlinkClick r:id="rId2"/>
              </a:rPr>
              <a:t>https://www.criminalip.io/asset/report/194.67.105.95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 err="1"/>
              <a:t>CenSys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https://search.censys.io/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Shodan</a:t>
            </a:r>
          </a:p>
          <a:p>
            <a:pPr lvl="1"/>
            <a:r>
              <a:rPr lang="en-US" dirty="0">
                <a:hlinkClick r:id="rId4"/>
              </a:rPr>
              <a:t>https://www.shodan.io/search?query=IP+camera+port%3A8800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57C142-1FDA-73EE-A3E9-140E56D26D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A7ED9-D9CA-CB41-8473-7B8166EC30F8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89246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7245C-EDAF-BA02-F24F-F64F62E6A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Criminal IP</a:t>
            </a:r>
          </a:p>
        </p:txBody>
      </p:sp>
      <p:pic>
        <p:nvPicPr>
          <p:cNvPr id="6" name="Content Placeholder 5" descr="Graphical user interface, application, website&#10;&#10;Description automatically generated">
            <a:extLst>
              <a:ext uri="{FF2B5EF4-FFF2-40B4-BE49-F238E27FC236}">
                <a16:creationId xmlns:a16="http://schemas.microsoft.com/office/drawing/2014/main" id="{72D2B122-9B1F-7AEF-22B4-5E40700ADB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4732" y="1440614"/>
            <a:ext cx="4429897" cy="2794502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3A1E85-DE6F-FD2A-AA80-F86DFFE9D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A7ED9-D9CA-CB41-8473-7B8166EC30F8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8" name="Picture 7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D1C46B6C-8EDE-2864-0211-921425F33EA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68097" y="1356756"/>
            <a:ext cx="6279377" cy="4144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7741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A835E-9D42-E623-3967-8CADCC9EE3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Malware?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6447B2-39FC-7DA3-6FA3-A5204B44A7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Software that runs malicious activity</a:t>
            </a:r>
          </a:p>
          <a:p>
            <a:endParaRPr lang="en-US" dirty="0"/>
          </a:p>
          <a:p>
            <a:r>
              <a:rPr lang="en-US" dirty="0"/>
              <a:t>What are the malicious activities?</a:t>
            </a:r>
          </a:p>
          <a:p>
            <a:pPr lvl="1"/>
            <a:r>
              <a:rPr lang="en-US" dirty="0"/>
              <a:t>Attack others machine to hack more computers</a:t>
            </a:r>
          </a:p>
          <a:p>
            <a:pPr lvl="1"/>
            <a:r>
              <a:rPr lang="en-US" dirty="0"/>
              <a:t>Run a surveillance on the machine and leak private secret data from them</a:t>
            </a:r>
          </a:p>
          <a:p>
            <a:pPr lvl="1"/>
            <a:r>
              <a:rPr lang="en-US" dirty="0"/>
              <a:t>Access to user’s accounts available on victim machine</a:t>
            </a:r>
          </a:p>
          <a:p>
            <a:pPr lvl="1"/>
            <a:r>
              <a:rPr lang="en-US" dirty="0"/>
              <a:t>Break the machine</a:t>
            </a:r>
          </a:p>
          <a:p>
            <a:pPr lvl="1"/>
            <a:r>
              <a:rPr lang="en-US" dirty="0"/>
              <a:t>Encrypt data and ask for a ransom (Ransomware)</a:t>
            </a:r>
          </a:p>
          <a:p>
            <a:pPr lvl="1"/>
            <a:r>
              <a:rPr lang="en-US" dirty="0"/>
              <a:t>Secretly running cryptocurrency mining job in a background</a:t>
            </a:r>
          </a:p>
          <a:p>
            <a:pPr lvl="1"/>
            <a:r>
              <a:rPr lang="en-US" dirty="0"/>
              <a:t>...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FC2BEC-25AE-6D05-C88E-2BC5C11393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A7ED9-D9CA-CB41-8473-7B8166EC30F8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1859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BC7CB8-12B3-F7FE-BAD7-B3EBFF93FD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CenSys</a:t>
            </a:r>
            <a:endParaRPr lang="en-US" dirty="0"/>
          </a:p>
        </p:txBody>
      </p:sp>
      <p:pic>
        <p:nvPicPr>
          <p:cNvPr id="6" name="Content Placeholder 5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1979CE3A-922B-C949-A855-CCBCC78B7F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27427" y="1825625"/>
            <a:ext cx="9737145" cy="435133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AF0084-1AD7-33C9-CF05-DE4CE9F62C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A7ED9-D9CA-CB41-8473-7B8166EC30F8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7539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2E0DE-5325-45B5-7138-0478CB172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Then, How Attackers Propagate Malware?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47D26A-46B6-50F9-E944-5E4BEA8868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1. Via software attacks</a:t>
            </a:r>
          </a:p>
          <a:p>
            <a:pPr lvl="1"/>
            <a:r>
              <a:rPr lang="en-US" dirty="0"/>
              <a:t>1-3. Let’s launch the attack</a:t>
            </a:r>
          </a:p>
          <a:p>
            <a:pPr lvl="1"/>
            <a:endParaRPr lang="en-US" dirty="0"/>
          </a:p>
          <a:p>
            <a:r>
              <a:rPr lang="en-US" dirty="0"/>
              <a:t>Launch attacks to all the machines found…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E809D5-A642-79C5-1F41-52474E51C0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A7ED9-D9CA-CB41-8473-7B8166EC30F8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430424-894E-0E05-361A-3664926CDB9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85474" y="3612921"/>
            <a:ext cx="7772400" cy="2564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6594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F382CC-785B-368F-E194-88A757D157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Wireless Routers, VPNs, Firewalls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11B218-DE1C-666E-EF9D-A4378DC7F0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have countermeasures</a:t>
            </a:r>
          </a:p>
          <a:p>
            <a:pPr lvl="1"/>
            <a:r>
              <a:rPr lang="en-US" dirty="0"/>
              <a:t>Not all machines are connectable from the Internet</a:t>
            </a:r>
          </a:p>
          <a:p>
            <a:pPr lvl="1"/>
            <a:r>
              <a:rPr lang="en-US" dirty="0"/>
              <a:t>E.g., your laptop can connect to the servers on the Internet</a:t>
            </a:r>
          </a:p>
          <a:p>
            <a:pPr lvl="1"/>
            <a:r>
              <a:rPr lang="en-US" dirty="0"/>
              <a:t>However, other machines on the Internet cannot connect to your laptop</a:t>
            </a:r>
          </a:p>
          <a:p>
            <a:endParaRPr lang="en-US" dirty="0"/>
          </a:p>
          <a:p>
            <a:r>
              <a:rPr lang="en-US" dirty="0"/>
              <a:t>Why?</a:t>
            </a:r>
          </a:p>
          <a:p>
            <a:pPr lvl="1"/>
            <a:r>
              <a:rPr lang="en-US" dirty="0"/>
              <a:t>OSU’s firewall disallows connection establishment from outside to the user laptops</a:t>
            </a:r>
          </a:p>
          <a:p>
            <a:pPr lvl="1"/>
            <a:r>
              <a:rPr lang="en-US" dirty="0"/>
              <a:t>They have different firewall rules for </a:t>
            </a:r>
            <a:r>
              <a:rPr lang="en-US" dirty="0" err="1"/>
              <a:t>oregonstate’s</a:t>
            </a:r>
            <a:r>
              <a:rPr lang="en-US" dirty="0"/>
              <a:t> server computers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F4CE80-57FA-64E7-8493-A804D4ADB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A7ED9-D9CA-CB41-8473-7B8166EC30F8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48987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5D392-8602-EFD1-0907-5011AC35E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Attackers Propagate Malware Behind the Firewall??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06A766-5EDB-4D1A-FEE8-CEB582AB22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1. Suppose </a:t>
            </a:r>
            <a:r>
              <a:rPr lang="en-US" dirty="0" err="1"/>
              <a:t>Yeongjin</a:t>
            </a:r>
            <a:r>
              <a:rPr lang="en-US" dirty="0"/>
              <a:t> uses a 10-year-old non-updated Wi-Fi router in his home</a:t>
            </a:r>
          </a:p>
          <a:p>
            <a:endParaRPr lang="en-US" dirty="0"/>
          </a:p>
          <a:p>
            <a:r>
              <a:rPr lang="en-US" dirty="0"/>
              <a:t>2. Attackers can connect to the router (but not </a:t>
            </a:r>
            <a:r>
              <a:rPr lang="en-US" dirty="0" err="1"/>
              <a:t>Yeongjin’s</a:t>
            </a:r>
            <a:r>
              <a:rPr lang="en-US" dirty="0"/>
              <a:t> machine directly) because Wi-Fi router works as a firewall</a:t>
            </a:r>
          </a:p>
          <a:p>
            <a:pPr lvl="1"/>
            <a:r>
              <a:rPr lang="en-US" dirty="0"/>
              <a:t>In particular, Network Address Translation naturally disallows connection establishment from outside entities</a:t>
            </a:r>
          </a:p>
          <a:p>
            <a:pPr lvl="1"/>
            <a:endParaRPr lang="en-US" dirty="0"/>
          </a:p>
          <a:p>
            <a:r>
              <a:rPr lang="en-US" dirty="0"/>
              <a:t>3. Hack the router!!!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23921D-4C4E-F5EE-0DF8-148912FBA6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A7ED9-D9CA-CB41-8473-7B8166EC30F8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06174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5D392-8602-EFD1-0907-5011AC35E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Attackers Propagate Malware Behind the Firewall??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06A766-5EDB-4D1A-FEE8-CEB582AB22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3. Hack the router!!!</a:t>
            </a:r>
          </a:p>
          <a:p>
            <a:pPr lvl="1"/>
            <a:r>
              <a:rPr lang="en-US" dirty="0"/>
              <a:t>Now attackers can connect to devices connected to that router</a:t>
            </a:r>
          </a:p>
          <a:p>
            <a:pPr lvl="1"/>
            <a:endParaRPr lang="en-US" dirty="0"/>
          </a:p>
          <a:p>
            <a:r>
              <a:rPr lang="en-US" dirty="0"/>
              <a:t>4. Hack </a:t>
            </a:r>
            <a:r>
              <a:rPr lang="en-US" dirty="0" err="1"/>
              <a:t>Yeongjin’s</a:t>
            </a:r>
            <a:r>
              <a:rPr lang="en-US" dirty="0"/>
              <a:t> not-updated </a:t>
            </a:r>
            <a:r>
              <a:rPr lang="en-US" dirty="0" err="1"/>
              <a:t>Macbook</a:t>
            </a:r>
            <a:r>
              <a:rPr lang="en-US" dirty="0"/>
              <a:t> Pro owned by OSU</a:t>
            </a:r>
          </a:p>
          <a:p>
            <a:endParaRPr lang="en-US" dirty="0"/>
          </a:p>
          <a:p>
            <a:r>
              <a:rPr lang="en-US" dirty="0"/>
              <a:t>5. Later, </a:t>
            </a:r>
            <a:r>
              <a:rPr lang="en-US" dirty="0" err="1"/>
              <a:t>Yeongjin</a:t>
            </a:r>
            <a:r>
              <a:rPr lang="en-US" dirty="0"/>
              <a:t> goes to the CS370 classroom at 14:00 Tu/Th</a:t>
            </a:r>
          </a:p>
          <a:p>
            <a:endParaRPr lang="en-US" dirty="0"/>
          </a:p>
          <a:p>
            <a:r>
              <a:rPr lang="en-US" dirty="0"/>
              <a:t>6. Now the malware is within the OSU network, try to attack</a:t>
            </a:r>
          </a:p>
          <a:p>
            <a:pPr lvl="1"/>
            <a:r>
              <a:rPr lang="en-US" dirty="0"/>
              <a:t>Other machines at OSU, not connectable from outside but</a:t>
            </a:r>
          </a:p>
          <a:p>
            <a:pPr lvl="1"/>
            <a:r>
              <a:rPr lang="en-US" dirty="0"/>
              <a:t>Can connect inside OSU network!!!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23921D-4C4E-F5EE-0DF8-148912FBA6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A7ED9-D9CA-CB41-8473-7B8166EC30F8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31700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E8143-9FEF-B2A2-E43E-0997E16E3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is a Hard-way, and There is an Easy-way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E8F13A-02AD-88CF-8E82-18C36C2085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776284" cy="4351338"/>
          </a:xfrm>
        </p:spPr>
        <p:txBody>
          <a:bodyPr/>
          <a:lstStyle/>
          <a:p>
            <a:r>
              <a:rPr lang="en-US" dirty="0"/>
              <a:t>To launch the attack, the attacker must</a:t>
            </a:r>
          </a:p>
          <a:p>
            <a:pPr lvl="1"/>
            <a:r>
              <a:rPr lang="en-US" dirty="0"/>
              <a:t>Acquire the exploit</a:t>
            </a:r>
          </a:p>
          <a:p>
            <a:pPr lvl="1"/>
            <a:endParaRPr lang="en-US" dirty="0"/>
          </a:p>
          <a:p>
            <a:r>
              <a:rPr lang="en-US" dirty="0"/>
              <a:t>As we have seen in the price table, if they have $$$, this is not a problem at all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E1ABA3-78DB-7807-9F6C-06FBB56C0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A7ED9-D9CA-CB41-8473-7B8166EC30F8}" type="slidenum">
              <a:rPr lang="en-US" smtClean="0"/>
              <a:pPr/>
              <a:t>35</a:t>
            </a:fld>
            <a:endParaRPr lang="en-US" dirty="0"/>
          </a:p>
        </p:txBody>
      </p:sp>
      <p:pic>
        <p:nvPicPr>
          <p:cNvPr id="6" name="Picture 5" descr="Table, Teams&#10;&#10;Description automatically generated">
            <a:extLst>
              <a:ext uri="{FF2B5EF4-FFF2-40B4-BE49-F238E27FC236}">
                <a16:creationId xmlns:a16="http://schemas.microsoft.com/office/drawing/2014/main" id="{93D45AA7-73B9-1E31-30C3-B4F16C93D7B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1004" y="3640272"/>
            <a:ext cx="6741695" cy="2716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5383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C57A5E-A34E-A39A-D91F-698EAD890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Easy-way of Propagating Malware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379641-582D-96F5-1D21-CC2B3C2F38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1. Write a malware</a:t>
            </a:r>
          </a:p>
          <a:p>
            <a:endParaRPr lang="en-US" dirty="0"/>
          </a:p>
          <a:p>
            <a:r>
              <a:rPr lang="en-US" dirty="0"/>
              <a:t>2. Build a website to lure victim users</a:t>
            </a:r>
          </a:p>
          <a:p>
            <a:pPr lvl="1"/>
            <a:r>
              <a:rPr lang="en-US" dirty="0"/>
              <a:t>We giveaway old-school ATARI games</a:t>
            </a:r>
          </a:p>
          <a:p>
            <a:pPr lvl="1"/>
            <a:endParaRPr lang="en-US" dirty="0"/>
          </a:p>
          <a:p>
            <a:r>
              <a:rPr lang="en-US" dirty="0"/>
              <a:t>3. Ask them to install a software that does good things for them</a:t>
            </a:r>
          </a:p>
          <a:p>
            <a:pPr lvl="1"/>
            <a:r>
              <a:rPr lang="en-US" dirty="0"/>
              <a:t>But internally it also runs a malicious software</a:t>
            </a:r>
          </a:p>
          <a:p>
            <a:pPr lvl="1"/>
            <a:endParaRPr lang="en-US" dirty="0"/>
          </a:p>
          <a:p>
            <a:r>
              <a:rPr lang="en-US" dirty="0"/>
              <a:t>4. User installs the game and enjoy</a:t>
            </a:r>
          </a:p>
          <a:p>
            <a:pPr lvl="1"/>
            <a:r>
              <a:rPr lang="en-US" dirty="0"/>
              <a:t>Malware also enjoys their own journey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FC9CCE-F327-81C9-BCBE-09D46C047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A7ED9-D9CA-CB41-8473-7B8166EC30F8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198655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DAE98E-DBF8-81F2-B11C-86B211636B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Example</a:t>
            </a:r>
          </a:p>
        </p:txBody>
      </p:sp>
      <p:pic>
        <p:nvPicPr>
          <p:cNvPr id="6" name="Content Placeholder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8689DC1-35EA-725F-CECF-B9F94D959D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83765" y="1825625"/>
            <a:ext cx="8824469" cy="435133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31970A-BE1F-4DBE-0637-57E36E877F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A7ED9-D9CA-CB41-8473-7B8166EC30F8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4B0802-DAE2-5A75-7B6D-A6599C726468}"/>
              </a:ext>
            </a:extLst>
          </p:cNvPr>
          <p:cNvSpPr txBox="1"/>
          <p:nvPr/>
        </p:nvSpPr>
        <p:spPr>
          <a:xfrm>
            <a:off x="0" y="6169709"/>
            <a:ext cx="120315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Disclaimer: This slide does not imply that </a:t>
            </a:r>
            <a:r>
              <a:rPr lang="en-US" dirty="0" err="1"/>
              <a:t>EaseUS</a:t>
            </a:r>
            <a:r>
              <a:rPr lang="en-US" dirty="0"/>
              <a:t> implanted malware to their OS2Go software.</a:t>
            </a:r>
          </a:p>
          <a:p>
            <a:r>
              <a:rPr lang="en-US" dirty="0"/>
              <a:t>This is just an example of the service that asks users to install an unwanted software to get a wanted software…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8F5E740-60EA-A622-D24A-F13E2D179059}"/>
              </a:ext>
            </a:extLst>
          </p:cNvPr>
          <p:cNvSpPr txBox="1"/>
          <p:nvPr/>
        </p:nvSpPr>
        <p:spPr>
          <a:xfrm>
            <a:off x="6849979" y="4491789"/>
            <a:ext cx="1851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What is this?????</a:t>
            </a:r>
          </a:p>
        </p:txBody>
      </p:sp>
    </p:spTree>
    <p:extLst>
      <p:ext uri="{BB962C8B-B14F-4D97-AF65-F5344CB8AC3E}">
        <p14:creationId xmlns:p14="http://schemas.microsoft.com/office/powerpoint/2010/main" val="1752377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8BF1B-95BB-70A7-CFC1-81A5D7492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B457CC-4FF8-EA69-6FEE-76E8695BB9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Via e-mail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9C6BF7-0702-7DB6-16EB-E89D29262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A7ED9-D9CA-CB41-8473-7B8166EC30F8}" type="slidenum">
              <a:rPr lang="en-US" smtClean="0"/>
              <a:pPr/>
              <a:t>38</a:t>
            </a:fld>
            <a:endParaRPr lang="en-US" dirty="0"/>
          </a:p>
        </p:txBody>
      </p:sp>
      <p:pic>
        <p:nvPicPr>
          <p:cNvPr id="19458" name="Picture 2" descr="Happy New Fear! Gift-wrapped spam and phishing | Securelist">
            <a:extLst>
              <a:ext uri="{FF2B5EF4-FFF2-40B4-BE49-F238E27FC236}">
                <a16:creationId xmlns:a16="http://schemas.microsoft.com/office/drawing/2014/main" id="{807F0471-B1BF-21FB-42FA-103FF57236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20716" y="1280138"/>
            <a:ext cx="8563142" cy="5076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appy New Fear! Gift-wrapped spam and phishing | Securelist">
            <a:extLst>
              <a:ext uri="{FF2B5EF4-FFF2-40B4-BE49-F238E27FC236}">
                <a16:creationId xmlns:a16="http://schemas.microsoft.com/office/drawing/2014/main" id="{2D27B956-A4D1-9AE3-B951-B37720DE67BF}"/>
              </a:ext>
            </a:extLst>
          </p:cNvPr>
          <p:cNvPicPr>
            <a:picLocks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451685" y="1627814"/>
            <a:ext cx="1949116" cy="290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216158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CB0A2B-76B2-4A62-AB6C-0FE4F93E95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C37DC2-EC34-D440-139F-13BAFE7D32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Many 0-day vulnerabilities found in a day</a:t>
            </a:r>
          </a:p>
          <a:p>
            <a:r>
              <a:rPr lang="en-US" dirty="0"/>
              <a:t>Attackers can utilize that to spread malware to the entire globe</a:t>
            </a:r>
          </a:p>
          <a:p>
            <a:endParaRPr lang="en-US" dirty="0"/>
          </a:p>
          <a:p>
            <a:r>
              <a:rPr lang="en-US" dirty="0"/>
              <a:t>There is an easy way to spread a malware</a:t>
            </a:r>
          </a:p>
          <a:p>
            <a:pPr lvl="1"/>
            <a:r>
              <a:rPr lang="en-US" dirty="0"/>
              <a:t>What attacker need is ‘executing their software’</a:t>
            </a:r>
          </a:p>
          <a:p>
            <a:pPr lvl="1"/>
            <a:r>
              <a:rPr lang="en-US" dirty="0"/>
              <a:t>Then, lure the victim user and ask them install the malware…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514621-1C18-FC52-40A5-7FFF7E5FB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A7ED9-D9CA-CB41-8473-7B8166EC30F8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74216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4234C-670D-E337-EDE8-A25E45D4E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Malware Operations in a Nutshell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E75592-2EDE-18E9-5B45-3F932F3F94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A7ED9-D9CA-CB41-8473-7B8166EC30F8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1026" name="Picture 2" descr="Internet Icon PNG Images, Free Transparent Internet Icon Download - KindPNG">
            <a:extLst>
              <a:ext uri="{FF2B5EF4-FFF2-40B4-BE49-F238E27FC236}">
                <a16:creationId xmlns:a16="http://schemas.microsoft.com/office/drawing/2014/main" id="{0F3166FA-C4D1-9AF5-F55B-6BCCF657AD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74294" y="2880360"/>
            <a:ext cx="1643412" cy="169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c - Free computer icons">
            <a:extLst>
              <a:ext uri="{FF2B5EF4-FFF2-40B4-BE49-F238E27FC236}">
                <a16:creationId xmlns:a16="http://schemas.microsoft.com/office/drawing/2014/main" id="{2A5BDB39-3944-9922-3E87-B380C06A3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307830" y="1219518"/>
            <a:ext cx="942340" cy="942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Pc - Free computer icons">
            <a:extLst>
              <a:ext uri="{FF2B5EF4-FFF2-40B4-BE49-F238E27FC236}">
                <a16:creationId xmlns:a16="http://schemas.microsoft.com/office/drawing/2014/main" id="{4E2FDEEB-22EE-A92E-5A81-BB0B5DB7C1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307830" y="2161858"/>
            <a:ext cx="942340" cy="942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Pc - Free computer icons">
            <a:extLst>
              <a:ext uri="{FF2B5EF4-FFF2-40B4-BE49-F238E27FC236}">
                <a16:creationId xmlns:a16="http://schemas.microsoft.com/office/drawing/2014/main" id="{79A56452-BA7A-C6EB-FE18-FFF353DAF6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307830" y="3081179"/>
            <a:ext cx="942340" cy="942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Pc - Free computer icons">
            <a:extLst>
              <a:ext uri="{FF2B5EF4-FFF2-40B4-BE49-F238E27FC236}">
                <a16:creationId xmlns:a16="http://schemas.microsoft.com/office/drawing/2014/main" id="{A232C836-7842-D2AC-0898-65F7C34549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307830" y="4000500"/>
            <a:ext cx="942340" cy="942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Pc - Free computer icons">
            <a:extLst>
              <a:ext uri="{FF2B5EF4-FFF2-40B4-BE49-F238E27FC236}">
                <a16:creationId xmlns:a16="http://schemas.microsoft.com/office/drawing/2014/main" id="{85F350CB-A5A3-A155-A6A3-83501A96FC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307830" y="4942840"/>
            <a:ext cx="942340" cy="942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Pc - Free computer icons">
            <a:extLst>
              <a:ext uri="{FF2B5EF4-FFF2-40B4-BE49-F238E27FC236}">
                <a16:creationId xmlns:a16="http://schemas.microsoft.com/office/drawing/2014/main" id="{5B0601C7-B0DB-954F-F923-282021DA2B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02930" y="5596572"/>
            <a:ext cx="942340" cy="942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Pc - Free computer icons">
            <a:extLst>
              <a:ext uri="{FF2B5EF4-FFF2-40B4-BE49-F238E27FC236}">
                <a16:creationId xmlns:a16="http://schemas.microsoft.com/office/drawing/2014/main" id="{27A9CCFC-083D-DF17-FB88-E05C4D1A00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46720" y="1027906"/>
            <a:ext cx="942340" cy="942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Pc - Free computer icons">
            <a:extLst>
              <a:ext uri="{FF2B5EF4-FFF2-40B4-BE49-F238E27FC236}">
                <a16:creationId xmlns:a16="http://schemas.microsoft.com/office/drawing/2014/main" id="{84336E40-0E26-8277-59BB-1B48E60FA8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63096" y="1089978"/>
            <a:ext cx="942340" cy="942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Pc - Free computer icons">
            <a:extLst>
              <a:ext uri="{FF2B5EF4-FFF2-40B4-BE49-F238E27FC236}">
                <a16:creationId xmlns:a16="http://schemas.microsoft.com/office/drawing/2014/main" id="{71DE2855-305D-D426-0D35-E59CAF6AB5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96430" y="5582761"/>
            <a:ext cx="942340" cy="942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 descr="Pc - Free computer icons">
            <a:extLst>
              <a:ext uri="{FF2B5EF4-FFF2-40B4-BE49-F238E27FC236}">
                <a16:creationId xmlns:a16="http://schemas.microsoft.com/office/drawing/2014/main" id="{FED9F493-92FD-842F-DA4F-A4C695D61E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0268" y="3172460"/>
            <a:ext cx="942340" cy="942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acker - Free people icons">
            <a:extLst>
              <a:ext uri="{FF2B5EF4-FFF2-40B4-BE49-F238E27FC236}">
                <a16:creationId xmlns:a16="http://schemas.microsoft.com/office/drawing/2014/main" id="{1030ABB8-46EB-ADAB-1641-E903B0E9F9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7223" y="1764030"/>
            <a:ext cx="1408430" cy="1408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160885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CB0A2B-76B2-4A62-AB6C-0FE4F93E95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 of Paths of Malware Infection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C37DC2-EC34-D440-139F-13BAFE7D32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1. Did not update operating systems and applications on time</a:t>
            </a:r>
          </a:p>
          <a:p>
            <a:r>
              <a:rPr lang="en-US" dirty="0"/>
              <a:t>2. Connected to a rouge Wi-Fi router or using not-up-to-date routers</a:t>
            </a:r>
          </a:p>
          <a:p>
            <a:r>
              <a:rPr lang="en-US" dirty="0"/>
              <a:t>3. Install unknown programs</a:t>
            </a:r>
          </a:p>
          <a:p>
            <a:r>
              <a:rPr lang="en-US" dirty="0"/>
              <a:t>4. Open a link of PDF document coming from unknown person</a:t>
            </a:r>
          </a:p>
          <a:p>
            <a:r>
              <a:rPr lang="en-US" dirty="0"/>
              <a:t>5. Visiting sketchy website</a:t>
            </a:r>
          </a:p>
          <a:p>
            <a:pPr lvl="1"/>
            <a:r>
              <a:rPr lang="en-US" dirty="0"/>
              <a:t>E.g., give away pirated software for free, etc.</a:t>
            </a:r>
          </a:p>
          <a:p>
            <a:pPr lvl="1"/>
            <a:r>
              <a:rPr lang="en-US" dirty="0"/>
              <a:t>They might hide </a:t>
            </a:r>
            <a:r>
              <a:rPr lang="en-US" dirty="0" err="1"/>
              <a:t>Javascript</a:t>
            </a:r>
            <a:r>
              <a:rPr lang="en-US" dirty="0"/>
              <a:t> exploits in their website</a:t>
            </a:r>
          </a:p>
          <a:p>
            <a:pPr lvl="1"/>
            <a:r>
              <a:rPr lang="en-US" dirty="0"/>
              <a:t>Not-up-to-date web-browsers can be hacked…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514621-1C18-FC52-40A5-7FFF7E5FB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A7ED9-D9CA-CB41-8473-7B8166EC30F8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503916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F5FF76-10F1-28F6-23C4-FD3515357E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Attacks:</a:t>
            </a:r>
            <a:br>
              <a:rPr lang="en-US" dirty="0"/>
            </a:br>
            <a:r>
              <a:rPr lang="en-US" dirty="0"/>
              <a:t>Morris Worm (1988)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DFE0E3-76AE-CC70-519F-753D0BDF74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first propagating malware</a:t>
            </a:r>
          </a:p>
          <a:p>
            <a:endParaRPr lang="en-US" dirty="0"/>
          </a:p>
          <a:p>
            <a:r>
              <a:rPr lang="en-US" dirty="0"/>
              <a:t>A grad student at Cornell University, Robert Tappan Morris (now a Prof at MIT), launched several attacks to propagate malware to MIT’s network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8ACC5A-84D9-C035-45CD-7A2B77CBF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A7ED9-D9CA-CB41-8473-7B8166EC30F8}" type="slidenum">
              <a:rPr lang="en-US" smtClean="0"/>
              <a:pPr/>
              <a:t>41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969767A-2E7E-91D8-A9D8-73BF9196B2D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27747" y="4145673"/>
            <a:ext cx="7772400" cy="76799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50E9348-D43D-8E48-7202-91DAD24794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5419" y="5048605"/>
            <a:ext cx="3263900" cy="330200"/>
          </a:xfrm>
          <a:prstGeom prst="rect">
            <a:avLst/>
          </a:prstGeom>
        </p:spPr>
      </p:pic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DEA06531-16FC-0ED9-983D-80E7E4C7B28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66483" y="5309283"/>
            <a:ext cx="7772400" cy="1211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49303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40C88A-8B5B-E34B-5BAC-7ED2D23EA4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Attacks:</a:t>
            </a:r>
            <a:br>
              <a:rPr lang="en-US" dirty="0"/>
            </a:br>
            <a:r>
              <a:rPr lang="en-US" dirty="0" err="1"/>
              <a:t>Slammeer</a:t>
            </a:r>
            <a:r>
              <a:rPr lang="en-US" dirty="0"/>
              <a:t> Worm (2003)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DA3514-067D-5FC5-D877-AFAD890335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Exploited a bug in MS SQL server (January 2003)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Infected 75,000 victims within 10 mins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Not even a 0-day vulnerability.. there was a patch…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7433B6-5768-E4AC-768B-B0AE9A7B8D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A7ED9-D9CA-CB41-8473-7B8166EC30F8}" type="slidenum">
              <a:rPr lang="en-US" smtClean="0"/>
              <a:pPr/>
              <a:t>42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7628DD-9AC5-2835-C897-8C6FCC8E837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87216" y="2338137"/>
            <a:ext cx="7772400" cy="4746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F757FDB-006E-4EE7-3416-7178698A1B5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87216" y="3973793"/>
            <a:ext cx="7772400" cy="725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90464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40C88A-8B5B-E34B-5BAC-7ED2D23EA4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Attacks:</a:t>
            </a:r>
            <a:br>
              <a:rPr lang="en-US" dirty="0"/>
            </a:br>
            <a:r>
              <a:rPr lang="en-US" dirty="0" err="1"/>
              <a:t>Slammeer</a:t>
            </a:r>
            <a:r>
              <a:rPr lang="en-US" dirty="0"/>
              <a:t> Worm (2003)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DA3514-067D-5FC5-D877-AFAD890335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7433B6-5768-E4AC-768B-B0AE9A7B8D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A7ED9-D9CA-CB41-8473-7B8166EC30F8}" type="slidenum">
              <a:rPr lang="en-US" smtClean="0"/>
              <a:pPr/>
              <a:t>43</a:t>
            </a:fld>
            <a:endParaRPr lang="en-US" dirty="0"/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90A9415D-EBC1-99B3-A6A8-BA9920E04C5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18987" y="2460709"/>
            <a:ext cx="7772400" cy="1123008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5682432-92E0-F4FA-EFF0-C43153772E57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Effect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It is just a DDoS attack (sending too many network packets)</a:t>
            </a:r>
          </a:p>
          <a:p>
            <a:pPr lvl="1"/>
            <a:r>
              <a:rPr lang="en-US" dirty="0"/>
              <a:t>Some routers crashed by having too much packets (not reliably tested…)</a:t>
            </a:r>
          </a:p>
          <a:p>
            <a:pPr lvl="1"/>
            <a:r>
              <a:rPr lang="en-US" dirty="0"/>
              <a:t>That fail send those </a:t>
            </a:r>
            <a:r>
              <a:rPr lang="en-US" dirty="0" err="1"/>
              <a:t>reqs</a:t>
            </a:r>
            <a:r>
              <a:rPr lang="en-US" dirty="0"/>
              <a:t> to other routers, so even bigger router crashes,</a:t>
            </a:r>
          </a:p>
          <a:p>
            <a:pPr lvl="1"/>
            <a:r>
              <a:rPr lang="en-US" dirty="0"/>
              <a:t>Chain reaction of this made many routers on the internet unresponsive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9201AF8-CBB9-E21B-E4AA-2A2E6C49D876}"/>
              </a:ext>
            </a:extLst>
          </p:cNvPr>
          <p:cNvSpPr/>
          <p:nvPr/>
        </p:nvSpPr>
        <p:spPr>
          <a:xfrm>
            <a:off x="4186989" y="2081798"/>
            <a:ext cx="4122821" cy="19250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 entire Internet of the world slowed down a lot</a:t>
            </a:r>
          </a:p>
          <a:p>
            <a:pPr algn="ctr"/>
            <a:r>
              <a:rPr lang="en-US" dirty="0"/>
              <a:t>The Internet service in South Korea was totally stopped working on 1/25/2003</a:t>
            </a:r>
          </a:p>
        </p:txBody>
      </p:sp>
    </p:spTree>
    <p:extLst>
      <p:ext uri="{BB962C8B-B14F-4D97-AF65-F5344CB8AC3E}">
        <p14:creationId xmlns:p14="http://schemas.microsoft.com/office/powerpoint/2010/main" val="869626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62EB6-E58F-0B44-25F6-CF318C480F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Wait, DDoS, Slows Down/Stops Systems, and Why Attackers Launch Such Attacks?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E74905-1727-AE64-F437-C5478A5075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Attacker’s motivation</a:t>
            </a:r>
          </a:p>
          <a:p>
            <a:pPr lvl="1"/>
            <a:r>
              <a:rPr lang="en-US" dirty="0"/>
              <a:t>For $$$</a:t>
            </a:r>
          </a:p>
          <a:p>
            <a:pPr lvl="1"/>
            <a:r>
              <a:rPr lang="en-US" dirty="0"/>
              <a:t>For own fame</a:t>
            </a:r>
          </a:p>
          <a:p>
            <a:pPr lvl="1"/>
            <a:r>
              <a:rPr lang="en-US" dirty="0"/>
              <a:t>Remove competitors</a:t>
            </a:r>
          </a:p>
          <a:p>
            <a:pPr lvl="1"/>
            <a:r>
              <a:rPr lang="en-US" dirty="0"/>
              <a:t>For activism</a:t>
            </a:r>
          </a:p>
          <a:p>
            <a:pPr lvl="1"/>
            <a:r>
              <a:rPr lang="en-US" dirty="0"/>
              <a:t>For fun (just being </a:t>
            </a:r>
            <a:r>
              <a:rPr lang="en-US" dirty="0" err="1"/>
              <a:t>distructive</a:t>
            </a:r>
            <a:r>
              <a:rPr lang="en-US" dirty="0"/>
              <a:t>)</a:t>
            </a:r>
          </a:p>
          <a:p>
            <a:pPr lvl="1"/>
            <a:endParaRPr lang="en-US" dirty="0"/>
          </a:p>
          <a:p>
            <a:r>
              <a:rPr lang="en-US" dirty="0"/>
              <a:t>Makes sense if they can hack high-profile server (e.g., Google), but what attackers can get from regular users???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31225E-F5CE-A304-FFCF-1045CE57C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A7ED9-D9CA-CB41-8473-7B8166EC30F8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847295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638522-4732-B491-E2FE-51E687ADE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77C83E-D059-129D-E6B5-2171CBDDE8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Big companies have good security workforces</a:t>
            </a:r>
          </a:p>
          <a:p>
            <a:endParaRPr lang="en-US" dirty="0"/>
          </a:p>
          <a:p>
            <a:r>
              <a:rPr lang="en-US" dirty="0"/>
              <a:t>Small businesses/home cannot have security workforces</a:t>
            </a:r>
          </a:p>
          <a:p>
            <a:pPr lvl="1"/>
            <a:r>
              <a:rPr lang="en-US" dirty="0"/>
              <a:t>Security engineers are expensive, so $$$ matters</a:t>
            </a:r>
          </a:p>
          <a:p>
            <a:pPr lvl="1"/>
            <a:r>
              <a:rPr lang="en-US" dirty="0"/>
              <a:t>Some of them just install Anti-virus software, but most are not</a:t>
            </a:r>
          </a:p>
          <a:p>
            <a:pPr lvl="1"/>
            <a:endParaRPr lang="en-US" dirty="0"/>
          </a:p>
          <a:p>
            <a:r>
              <a:rPr lang="en-US" dirty="0"/>
              <a:t>So, for attackers, it is easy to infect mass number of unprotected victims than high-profile servers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8C458F-FB9B-C364-90C9-33252A3B9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A7ED9-D9CA-CB41-8473-7B8166EC30F8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660092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73677-957C-3F62-A410-8C4A0BA41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Hacking Home Computers a Lucrative Business in Early Days?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726C1B-8F9D-8F37-1BD1-31F2B6312C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097126" cy="4351338"/>
          </a:xfrm>
        </p:spPr>
        <p:txBody>
          <a:bodyPr/>
          <a:lstStyle/>
          <a:p>
            <a:r>
              <a:rPr lang="en-US" dirty="0"/>
              <a:t>NO</a:t>
            </a:r>
          </a:p>
          <a:p>
            <a:pPr lvl="1"/>
            <a:r>
              <a:rPr lang="en-US" dirty="0"/>
              <a:t>1990-2003 is when the world has no Smartphone but the Internet was up</a:t>
            </a:r>
          </a:p>
          <a:p>
            <a:pPr lvl="1"/>
            <a:r>
              <a:rPr lang="en-US" dirty="0"/>
              <a:t>Not that much private data on regular user’s home computers…</a:t>
            </a:r>
          </a:p>
          <a:p>
            <a:pPr lvl="1"/>
            <a:r>
              <a:rPr lang="en-US" dirty="0"/>
              <a:t>There is a </a:t>
            </a:r>
            <a:r>
              <a:rPr lang="en-US" dirty="0" err="1"/>
              <a:t>Paypal</a:t>
            </a:r>
            <a:r>
              <a:rPr lang="en-US" dirty="0"/>
              <a:t>, but in early 2000s, payment via Internet was in a pristine stage…</a:t>
            </a:r>
          </a:p>
          <a:p>
            <a:pPr lvl="2"/>
            <a:r>
              <a:rPr lang="en-US" dirty="0"/>
              <a:t>Cryptography export control regulation from US prohibiting strong encryption algorithms used by other countries, </a:t>
            </a:r>
            <a:r>
              <a:rPr lang="en-US" dirty="0" err="1"/>
              <a:t>etc</a:t>
            </a:r>
            <a:r>
              <a:rPr lang="en-US" dirty="0"/>
              <a:t>…</a:t>
            </a:r>
          </a:p>
          <a:p>
            <a:pPr lvl="2"/>
            <a:endParaRPr lang="en-US" dirty="0"/>
          </a:p>
          <a:p>
            <a:r>
              <a:rPr lang="en-US" dirty="0"/>
              <a:t>So at that time, attackers just launched DDoS attacks with mass victims</a:t>
            </a:r>
          </a:p>
          <a:p>
            <a:pPr lvl="1"/>
            <a:r>
              <a:rPr lang="en-US" dirty="0"/>
              <a:t>Why? They can threaten big money payers with mass victims…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9A999D-ED42-51B5-6D32-302552914F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A7ED9-D9CA-CB41-8473-7B8166EC30F8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621831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435542-6747-1279-266F-FDD5252B2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DDoS Usage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1D97BF-CF9F-FAEA-6AEF-EE4F24A3F7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Estonia runs elections over the Internet</a:t>
            </a:r>
          </a:p>
          <a:p>
            <a:pPr lvl="1"/>
            <a:r>
              <a:rPr lang="en-US" dirty="0"/>
              <a:t>A hacker spread malware to infect mass unprotected victim machines</a:t>
            </a:r>
          </a:p>
          <a:p>
            <a:pPr lvl="1"/>
            <a:r>
              <a:rPr lang="en-US" dirty="0"/>
              <a:t>Launch DDoS attack to the election website</a:t>
            </a:r>
          </a:p>
          <a:p>
            <a:pPr lvl="1"/>
            <a:r>
              <a:rPr lang="en-US" dirty="0"/>
              <a:t>Legitimate people cannot vote..</a:t>
            </a:r>
          </a:p>
          <a:p>
            <a:pPr lvl="1"/>
            <a:endParaRPr lang="en-US" dirty="0"/>
          </a:p>
          <a:p>
            <a:r>
              <a:rPr lang="en-US" dirty="0"/>
              <a:t>Using that, the attacker can make a deal, e.g.,</a:t>
            </a:r>
          </a:p>
          <a:p>
            <a:pPr lvl="1"/>
            <a:r>
              <a:rPr lang="en-US" dirty="0"/>
              <a:t>Send an e-mail to the government that they will launch the attack</a:t>
            </a:r>
          </a:p>
          <a:p>
            <a:pPr lvl="1"/>
            <a:r>
              <a:rPr lang="en-US" dirty="0"/>
              <a:t>Launch the DDoS attack for 2 minute</a:t>
            </a:r>
          </a:p>
          <a:p>
            <a:pPr lvl="1"/>
            <a:r>
              <a:rPr lang="en-US" dirty="0"/>
              <a:t>Show the effect of DDoS attack and ask for a ransom</a:t>
            </a:r>
          </a:p>
          <a:p>
            <a:pPr lvl="2"/>
            <a:r>
              <a:rPr lang="en-US" dirty="0"/>
              <a:t>If you pay $1M then we will not attack…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7092BA-2EFA-A983-A03E-72AED7449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A7ED9-D9CA-CB41-8473-7B8166EC30F8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478684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07014-075C-3D45-2ECA-B6EA2D4DE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Attacks:</a:t>
            </a:r>
            <a:br>
              <a:rPr lang="en-US" dirty="0"/>
            </a:br>
            <a:r>
              <a:rPr lang="en-US" dirty="0"/>
              <a:t>Zeus Trojan Malware (2007)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217E3FD-01F0-2A77-A00D-878D87D5F7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79500" y="4542172"/>
            <a:ext cx="10033000" cy="6350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EE4DC9-0E54-290F-31EB-7510F56C0E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A7ED9-D9CA-CB41-8473-7B8166EC30F8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898B081-6D3D-795A-5DA8-8C34921E8500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Later webapps and crypto techniques advanced, and financial service over the Internet have also been enabled</a:t>
            </a:r>
          </a:p>
          <a:p>
            <a:pPr lvl="1"/>
            <a:r>
              <a:rPr lang="en-US" dirty="0" err="1"/>
              <a:t>Paypal</a:t>
            </a:r>
            <a:endParaRPr lang="en-US" dirty="0"/>
          </a:p>
          <a:p>
            <a:pPr lvl="1"/>
            <a:r>
              <a:rPr lang="en-US" dirty="0"/>
              <a:t>Pay with linked bank account</a:t>
            </a:r>
          </a:p>
          <a:p>
            <a:pPr lvl="1"/>
            <a:r>
              <a:rPr lang="en-US" dirty="0"/>
              <a:t>Pay with credit card</a:t>
            </a:r>
          </a:p>
          <a:p>
            <a:pPr lvl="1"/>
            <a:r>
              <a:rPr lang="en-US" dirty="0"/>
              <a:t>Etc..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7373B48-419A-72B5-1DAC-00F5BE103F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9550" y="5625014"/>
            <a:ext cx="6692900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49909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40D8BF-EE85-3B0C-CC49-87B1088CB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Zeus Malware Used in</a:t>
            </a:r>
            <a:br>
              <a:rPr lang="en-US" dirty="0"/>
            </a:br>
            <a:r>
              <a:rPr lang="en-US" dirty="0"/>
              <a:t>Organized Crime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92E52E-FE01-8415-7409-B1108F2606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A7ED9-D9CA-CB41-8473-7B8166EC30F8}" type="slidenum">
              <a:rPr lang="en-US" smtClean="0"/>
              <a:pPr/>
              <a:t>49</a:t>
            </a:fld>
            <a:endParaRPr lang="en-US" dirty="0"/>
          </a:p>
        </p:txBody>
      </p:sp>
      <p:pic>
        <p:nvPicPr>
          <p:cNvPr id="20482" name="Picture 2">
            <a:extLst>
              <a:ext uri="{FF2B5EF4-FFF2-40B4-BE49-F238E27FC236}">
                <a16:creationId xmlns:a16="http://schemas.microsoft.com/office/drawing/2014/main" id="{45E1A633-6730-AD1E-CCA4-CC4E144BB0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370555" y="1706383"/>
            <a:ext cx="9450889" cy="4786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5816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4234C-670D-E337-EDE8-A25E45D4E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Malware Operations in a Nutshell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E75592-2EDE-18E9-5B45-3F932F3F94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A7ED9-D9CA-CB41-8473-7B8166EC30F8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1026" name="Picture 2" descr="Internet Icon PNG Images, Free Transparent Internet Icon Download - KindPNG">
            <a:extLst>
              <a:ext uri="{FF2B5EF4-FFF2-40B4-BE49-F238E27FC236}">
                <a16:creationId xmlns:a16="http://schemas.microsoft.com/office/drawing/2014/main" id="{0F3166FA-C4D1-9AF5-F55B-6BCCF657AD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74294" y="2880360"/>
            <a:ext cx="1643412" cy="169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c - Free computer icons">
            <a:extLst>
              <a:ext uri="{FF2B5EF4-FFF2-40B4-BE49-F238E27FC236}">
                <a16:creationId xmlns:a16="http://schemas.microsoft.com/office/drawing/2014/main" id="{2A5BDB39-3944-9922-3E87-B380C06A3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307830" y="1219518"/>
            <a:ext cx="942340" cy="942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Pc - Free computer icons">
            <a:extLst>
              <a:ext uri="{FF2B5EF4-FFF2-40B4-BE49-F238E27FC236}">
                <a16:creationId xmlns:a16="http://schemas.microsoft.com/office/drawing/2014/main" id="{4E2FDEEB-22EE-A92E-5A81-BB0B5DB7C1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307830" y="2161858"/>
            <a:ext cx="942340" cy="942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Pc - Free computer icons">
            <a:extLst>
              <a:ext uri="{FF2B5EF4-FFF2-40B4-BE49-F238E27FC236}">
                <a16:creationId xmlns:a16="http://schemas.microsoft.com/office/drawing/2014/main" id="{79A56452-BA7A-C6EB-FE18-FFF353DAF6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307830" y="3081179"/>
            <a:ext cx="942340" cy="942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Pc - Free computer icons">
            <a:extLst>
              <a:ext uri="{FF2B5EF4-FFF2-40B4-BE49-F238E27FC236}">
                <a16:creationId xmlns:a16="http://schemas.microsoft.com/office/drawing/2014/main" id="{A232C836-7842-D2AC-0898-65F7C34549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307830" y="4000500"/>
            <a:ext cx="942340" cy="942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Pc - Free computer icons">
            <a:extLst>
              <a:ext uri="{FF2B5EF4-FFF2-40B4-BE49-F238E27FC236}">
                <a16:creationId xmlns:a16="http://schemas.microsoft.com/office/drawing/2014/main" id="{85F350CB-A5A3-A155-A6A3-83501A96FC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307830" y="4942840"/>
            <a:ext cx="942340" cy="942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Pc - Free computer icons">
            <a:extLst>
              <a:ext uri="{FF2B5EF4-FFF2-40B4-BE49-F238E27FC236}">
                <a16:creationId xmlns:a16="http://schemas.microsoft.com/office/drawing/2014/main" id="{5B0601C7-B0DB-954F-F923-282021DA2B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02930" y="5596572"/>
            <a:ext cx="942340" cy="942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Pc - Free computer icons">
            <a:extLst>
              <a:ext uri="{FF2B5EF4-FFF2-40B4-BE49-F238E27FC236}">
                <a16:creationId xmlns:a16="http://schemas.microsoft.com/office/drawing/2014/main" id="{27A9CCFC-083D-DF17-FB88-E05C4D1A00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46720" y="1027906"/>
            <a:ext cx="942340" cy="942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Pc - Free computer icons">
            <a:extLst>
              <a:ext uri="{FF2B5EF4-FFF2-40B4-BE49-F238E27FC236}">
                <a16:creationId xmlns:a16="http://schemas.microsoft.com/office/drawing/2014/main" id="{84336E40-0E26-8277-59BB-1B48E60FA8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63096" y="1089978"/>
            <a:ext cx="942340" cy="942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Pc - Free computer icons">
            <a:extLst>
              <a:ext uri="{FF2B5EF4-FFF2-40B4-BE49-F238E27FC236}">
                <a16:creationId xmlns:a16="http://schemas.microsoft.com/office/drawing/2014/main" id="{71DE2855-305D-D426-0D35-E59CAF6AB5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96430" y="5582761"/>
            <a:ext cx="942340" cy="942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 descr="Pc - Free computer icons">
            <a:extLst>
              <a:ext uri="{FF2B5EF4-FFF2-40B4-BE49-F238E27FC236}">
                <a16:creationId xmlns:a16="http://schemas.microsoft.com/office/drawing/2014/main" id="{FED9F493-92FD-842F-DA4F-A4C695D61E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0268" y="3172460"/>
            <a:ext cx="942340" cy="942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acker - Free people icons">
            <a:extLst>
              <a:ext uri="{FF2B5EF4-FFF2-40B4-BE49-F238E27FC236}">
                <a16:creationId xmlns:a16="http://schemas.microsoft.com/office/drawing/2014/main" id="{1030ABB8-46EB-ADAB-1641-E903B0E9F9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7223" y="1764030"/>
            <a:ext cx="1408430" cy="1408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Malware Icon | Malware Iconset | Hopstarter">
            <a:extLst>
              <a:ext uri="{FF2B5EF4-FFF2-40B4-BE49-F238E27FC236}">
                <a16:creationId xmlns:a16="http://schemas.microsoft.com/office/drawing/2014/main" id="{A3A07E01-97E7-5FB9-141F-44EC68CB91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16768" y="3380264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359058E-9BCC-349B-70E6-01EE59A4AC4E}"/>
              </a:ext>
            </a:extLst>
          </p:cNvPr>
          <p:cNvSpPr txBox="1"/>
          <p:nvPr/>
        </p:nvSpPr>
        <p:spPr>
          <a:xfrm>
            <a:off x="1893985" y="2987794"/>
            <a:ext cx="1735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Write a malware</a:t>
            </a:r>
          </a:p>
        </p:txBody>
      </p:sp>
    </p:spTree>
    <p:extLst>
      <p:ext uri="{BB962C8B-B14F-4D97-AF65-F5344CB8AC3E}">
        <p14:creationId xmlns:p14="http://schemas.microsoft.com/office/powerpoint/2010/main" val="306645808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40D8BF-EE85-3B0C-CC49-87B1088CB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Zeus Malware Used in</a:t>
            </a:r>
            <a:br>
              <a:rPr lang="en-US" dirty="0"/>
            </a:br>
            <a:r>
              <a:rPr lang="en-US" dirty="0"/>
              <a:t>Organized Crime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92E52E-FE01-8415-7409-B1108F2606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A7ED9-D9CA-CB41-8473-7B8166EC30F8}" type="slidenum">
              <a:rPr lang="en-US" smtClean="0"/>
              <a:pPr/>
              <a:t>50</a:t>
            </a:fld>
            <a:endParaRPr lang="en-US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258BE4C1-09BF-3757-A739-001C9F9FD6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408237" y="1773450"/>
            <a:ext cx="7375525" cy="4500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730801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40D8BF-EE85-3B0C-CC49-87B1088CB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Zeus Malware Used in</a:t>
            </a:r>
            <a:br>
              <a:rPr lang="en-US" dirty="0"/>
            </a:br>
            <a:r>
              <a:rPr lang="en-US" dirty="0"/>
              <a:t>Organized Crime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92E52E-FE01-8415-7409-B1108F2606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A7ED9-D9CA-CB41-8473-7B8166EC30F8}" type="slidenum">
              <a:rPr lang="en-US" smtClean="0"/>
              <a:pPr/>
              <a:t>51</a:t>
            </a:fld>
            <a:endParaRPr lang="en-US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5BD1E90B-B08D-A818-1A5F-13845A9F5D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343108" y="1690688"/>
            <a:ext cx="7505784" cy="4422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772615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358126-F0BF-243B-FFE2-D65F09891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321532-849F-BA42-B29B-677FB8F304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Zeus malware made attacking home/small business computers lucrative</a:t>
            </a:r>
          </a:p>
          <a:p>
            <a:pPr lvl="1"/>
            <a:r>
              <a:rPr lang="en-US" dirty="0"/>
              <a:t>Steal user’s account</a:t>
            </a:r>
          </a:p>
          <a:p>
            <a:pPr lvl="1"/>
            <a:r>
              <a:rPr lang="en-US" dirty="0"/>
              <a:t>Steal small business’s Point-of-Sale machine and steal money from there..</a:t>
            </a:r>
          </a:p>
          <a:p>
            <a:pPr lvl="2"/>
            <a:r>
              <a:rPr lang="en-US" dirty="0"/>
              <a:t>Adjust revenue, steal customer’s payment information, </a:t>
            </a:r>
            <a:r>
              <a:rPr lang="en-US" dirty="0" err="1"/>
              <a:t>etc</a:t>
            </a:r>
            <a:r>
              <a:rPr lang="en-US" dirty="0"/>
              <a:t>…</a:t>
            </a:r>
          </a:p>
          <a:p>
            <a:pPr lvl="2"/>
            <a:endParaRPr lang="en-US" dirty="0"/>
          </a:p>
          <a:p>
            <a:r>
              <a:rPr lang="en-US" dirty="0"/>
              <a:t>Demonstrated that Cyber Organized Crime to attack mass is possible</a:t>
            </a:r>
          </a:p>
          <a:p>
            <a:pPr lvl="1"/>
            <a:r>
              <a:rPr lang="en-US" dirty="0"/>
              <a:t>But they require mules for money laundering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7E3115-8031-58BE-7590-3DE884D5E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A7ED9-D9CA-CB41-8473-7B8166EC30F8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967531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CC7625-192F-3255-5F0E-11DFDBBE0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Remote Access Trojan, and</a:t>
            </a:r>
            <a:br>
              <a:rPr lang="en-US" dirty="0"/>
            </a:br>
            <a:r>
              <a:rPr lang="en-US" dirty="0"/>
              <a:t>Exploit-as-a-service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B1F49F-8F93-3289-7512-540707E5B5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 more generalized version of Zeus</a:t>
            </a:r>
          </a:p>
          <a:p>
            <a:endParaRPr lang="en-US" dirty="0"/>
          </a:p>
          <a:p>
            <a:r>
              <a:rPr lang="en-US" dirty="0"/>
              <a:t>Objective: attack, and get into the victim’s computer and completely control that -&gt; do whatever the botmaster commands</a:t>
            </a:r>
          </a:p>
          <a:p>
            <a:endParaRPr lang="en-US" dirty="0"/>
          </a:p>
          <a:p>
            <a:r>
              <a:rPr lang="en-US" dirty="0"/>
              <a:t>Black hat hacking groups build them</a:t>
            </a:r>
          </a:p>
          <a:p>
            <a:endParaRPr lang="en-US" dirty="0"/>
          </a:p>
          <a:p>
            <a:r>
              <a:rPr lang="en-US" dirty="0"/>
              <a:t>Sell the trojan kit to script-kiddy attackers</a:t>
            </a:r>
          </a:p>
          <a:p>
            <a:pPr lvl="1"/>
            <a:r>
              <a:rPr lang="en-US" dirty="0"/>
              <a:t>Now organized crime can be possible w/o having computer security knowledge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C901FC-3CFA-0C52-680C-66E9FA7E0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A7ED9-D9CA-CB41-8473-7B8166EC30F8}" type="slidenum">
              <a:rPr lang="en-US" smtClean="0"/>
              <a:pPr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1153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97B63-14A0-8FEF-FBCE-3B91C7438B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Ransomware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6B5B29-2C5E-EEAD-B3E2-D891F20207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End-user’s computer in early 2000</a:t>
            </a:r>
          </a:p>
          <a:p>
            <a:pPr lvl="1"/>
            <a:r>
              <a:rPr lang="en-US" dirty="0"/>
              <a:t>Store some game</a:t>
            </a:r>
          </a:p>
          <a:p>
            <a:pPr lvl="1"/>
            <a:r>
              <a:rPr lang="en-US" dirty="0"/>
              <a:t>Word/Excel data</a:t>
            </a:r>
          </a:p>
          <a:p>
            <a:pPr lvl="1"/>
            <a:r>
              <a:rPr lang="en-US" dirty="0"/>
              <a:t>…</a:t>
            </a:r>
          </a:p>
          <a:p>
            <a:pPr lvl="1"/>
            <a:endParaRPr lang="en-US" dirty="0"/>
          </a:p>
          <a:p>
            <a:r>
              <a:rPr lang="en-US" dirty="0"/>
              <a:t>End-user’s computer in 2022</a:t>
            </a:r>
          </a:p>
          <a:p>
            <a:pPr lvl="1"/>
            <a:r>
              <a:rPr lang="en-US" dirty="0"/>
              <a:t>Credit card information</a:t>
            </a:r>
          </a:p>
          <a:p>
            <a:pPr lvl="1"/>
            <a:r>
              <a:rPr lang="en-US" dirty="0"/>
              <a:t>Stored password</a:t>
            </a:r>
          </a:p>
          <a:p>
            <a:pPr lvl="1"/>
            <a:r>
              <a:rPr lang="en-US" dirty="0"/>
              <a:t>Photos</a:t>
            </a:r>
          </a:p>
          <a:p>
            <a:pPr lvl="1"/>
            <a:r>
              <a:rPr lang="en-US" dirty="0"/>
              <a:t>Valuable private data (legal/health data, history of class homework, </a:t>
            </a:r>
            <a:r>
              <a:rPr lang="en-US" dirty="0" err="1"/>
              <a:t>etc</a:t>
            </a:r>
            <a:r>
              <a:rPr lang="en-US" dirty="0"/>
              <a:t>…)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C13410-E906-2F26-45D4-860B45F9F8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A7ED9-D9CA-CB41-8473-7B8166EC30F8}" type="slidenum">
              <a:rPr lang="en-US" smtClean="0"/>
              <a:pPr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630551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F508F-A48A-3049-5E1A-3B4D5C0CE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Ransomware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7104B5-6B09-C842-26DC-20B99E16E2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Encrypt user’s valuable data and ask for $$$ for the decryption key</a:t>
            </a:r>
          </a:p>
          <a:p>
            <a:endParaRPr lang="en-US" dirty="0"/>
          </a:p>
          <a:p>
            <a:r>
              <a:rPr lang="en-US" dirty="0"/>
              <a:t>User has a lot of valuable data in their computers…</a:t>
            </a:r>
          </a:p>
          <a:p>
            <a:pPr lvl="1"/>
            <a:r>
              <a:rPr lang="en-US" dirty="0"/>
              <a:t>Constructed a good business model</a:t>
            </a:r>
          </a:p>
          <a:p>
            <a:pPr lvl="1"/>
            <a:endParaRPr lang="en-US" dirty="0"/>
          </a:p>
          <a:p>
            <a:r>
              <a:rPr lang="en-US" dirty="0"/>
              <a:t>Ransomware kit made attack can easily be launched by script kiddies</a:t>
            </a:r>
          </a:p>
          <a:p>
            <a:pPr lvl="1"/>
            <a:r>
              <a:rPr lang="en-US" dirty="0"/>
              <a:t>Can launch the attack w/o computer knowledge at all</a:t>
            </a:r>
          </a:p>
          <a:p>
            <a:pPr lvl="1"/>
            <a:endParaRPr lang="en-US" dirty="0"/>
          </a:p>
          <a:p>
            <a:r>
              <a:rPr lang="en-US" dirty="0"/>
              <a:t>Cryptocurrency made money laundering easy</a:t>
            </a:r>
          </a:p>
          <a:p>
            <a:pPr lvl="1"/>
            <a:r>
              <a:rPr lang="en-US" dirty="0"/>
              <a:t>Anyone can do money laundering w/o being caught.. with 30~40% fee…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EF9BCB-1422-E19F-5D9B-5B7058D8EC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A7ED9-D9CA-CB41-8473-7B8166EC30F8}" type="slidenum">
              <a:rPr lang="en-US" smtClean="0"/>
              <a:pPr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783926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97B63-14A0-8FEF-FBCE-3B91C7438B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Ransomware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6B5B29-2C5E-EEAD-B3E2-D891F20207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Rise of Cryptocurrency</a:t>
            </a:r>
          </a:p>
          <a:p>
            <a:pPr lvl="1"/>
            <a:r>
              <a:rPr lang="en-US" dirty="0"/>
              <a:t>Anonymous financial transaction is possible: </a:t>
            </a:r>
            <a:r>
              <a:rPr lang="en-US" dirty="0" err="1"/>
              <a:t>Monero</a:t>
            </a:r>
            <a:r>
              <a:rPr lang="en-US" dirty="0"/>
              <a:t>, Z-Cash, etc..</a:t>
            </a:r>
          </a:p>
          <a:p>
            <a:pPr lvl="1"/>
            <a:r>
              <a:rPr lang="en-US" dirty="0"/>
              <a:t>Easy money laundering service: Bitcoin mixers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C13410-E906-2F26-45D4-860B45F9F8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A7ED9-D9CA-CB41-8473-7B8166EC30F8}" type="slidenum">
              <a:rPr lang="en-US" smtClean="0"/>
              <a:pPr/>
              <a:t>56</a:t>
            </a:fld>
            <a:endParaRPr lang="en-US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00EB209D-CFFC-C47B-FDA3-A735BC5E75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321058" y="3238818"/>
            <a:ext cx="5801343" cy="2938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Multiply 8">
            <a:extLst>
              <a:ext uri="{FF2B5EF4-FFF2-40B4-BE49-F238E27FC236}">
                <a16:creationId xmlns:a16="http://schemas.microsoft.com/office/drawing/2014/main" id="{6AA98D29-3E91-0EC1-4938-4F1454FB55C9}"/>
              </a:ext>
            </a:extLst>
          </p:cNvPr>
          <p:cNvSpPr/>
          <p:nvPr/>
        </p:nvSpPr>
        <p:spPr>
          <a:xfrm>
            <a:off x="6903720" y="4572000"/>
            <a:ext cx="1017270" cy="662940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49420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CB8C06-9DB1-BF5E-7260-D6FFA14AD3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Ransomware Kits and as a Service</a:t>
            </a:r>
          </a:p>
        </p:txBody>
      </p:sp>
      <p:pic>
        <p:nvPicPr>
          <p:cNvPr id="6" name="Content Placeholder 5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80431256-2600-ADE9-3421-366C456007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1690688"/>
            <a:ext cx="4625272" cy="435133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DE2E4A-DC0C-2F55-2841-3D17D5C81C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A7ED9-D9CA-CB41-8473-7B8166EC30F8}" type="slidenum">
              <a:rPr lang="en-US" smtClean="0"/>
              <a:pPr/>
              <a:t>57</a:t>
            </a:fld>
            <a:endParaRPr lang="en-US" dirty="0"/>
          </a:p>
        </p:txBody>
      </p:sp>
      <p:pic>
        <p:nvPicPr>
          <p:cNvPr id="8" name="Picture 7" descr="Text, letter&#10;&#10;Description automatically generated">
            <a:extLst>
              <a:ext uri="{FF2B5EF4-FFF2-40B4-BE49-F238E27FC236}">
                <a16:creationId xmlns:a16="http://schemas.microsoft.com/office/drawing/2014/main" id="{AAF1DED9-D0AF-980E-CB1C-1FDD92152F6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36220" y="2743200"/>
            <a:ext cx="6478919" cy="3199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8719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4234C-670D-E337-EDE8-A25E45D4E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Malware Operations in a Nutshell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E75592-2EDE-18E9-5B45-3F932F3F94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A7ED9-D9CA-CB41-8473-7B8166EC30F8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1026" name="Picture 2" descr="Internet Icon PNG Images, Free Transparent Internet Icon Download - KindPNG">
            <a:extLst>
              <a:ext uri="{FF2B5EF4-FFF2-40B4-BE49-F238E27FC236}">
                <a16:creationId xmlns:a16="http://schemas.microsoft.com/office/drawing/2014/main" id="{0F3166FA-C4D1-9AF5-F55B-6BCCF657AD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74294" y="2880360"/>
            <a:ext cx="1643412" cy="169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c - Free computer icons">
            <a:extLst>
              <a:ext uri="{FF2B5EF4-FFF2-40B4-BE49-F238E27FC236}">
                <a16:creationId xmlns:a16="http://schemas.microsoft.com/office/drawing/2014/main" id="{2A5BDB39-3944-9922-3E87-B380C06A3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307830" y="1219518"/>
            <a:ext cx="942340" cy="942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Pc - Free computer icons">
            <a:extLst>
              <a:ext uri="{FF2B5EF4-FFF2-40B4-BE49-F238E27FC236}">
                <a16:creationId xmlns:a16="http://schemas.microsoft.com/office/drawing/2014/main" id="{4E2FDEEB-22EE-A92E-5A81-BB0B5DB7C1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307830" y="2161858"/>
            <a:ext cx="942340" cy="942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Pc - Free computer icons">
            <a:extLst>
              <a:ext uri="{FF2B5EF4-FFF2-40B4-BE49-F238E27FC236}">
                <a16:creationId xmlns:a16="http://schemas.microsoft.com/office/drawing/2014/main" id="{79A56452-BA7A-C6EB-FE18-FFF353DAF6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307830" y="3081179"/>
            <a:ext cx="942340" cy="942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Pc - Free computer icons">
            <a:extLst>
              <a:ext uri="{FF2B5EF4-FFF2-40B4-BE49-F238E27FC236}">
                <a16:creationId xmlns:a16="http://schemas.microsoft.com/office/drawing/2014/main" id="{A232C836-7842-D2AC-0898-65F7C34549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307830" y="4000500"/>
            <a:ext cx="942340" cy="942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Pc - Free computer icons">
            <a:extLst>
              <a:ext uri="{FF2B5EF4-FFF2-40B4-BE49-F238E27FC236}">
                <a16:creationId xmlns:a16="http://schemas.microsoft.com/office/drawing/2014/main" id="{85F350CB-A5A3-A155-A6A3-83501A96FC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307830" y="4942840"/>
            <a:ext cx="942340" cy="942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Pc - Free computer icons">
            <a:extLst>
              <a:ext uri="{FF2B5EF4-FFF2-40B4-BE49-F238E27FC236}">
                <a16:creationId xmlns:a16="http://schemas.microsoft.com/office/drawing/2014/main" id="{5B0601C7-B0DB-954F-F923-282021DA2B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02930" y="5596572"/>
            <a:ext cx="942340" cy="942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Pc - Free computer icons">
            <a:extLst>
              <a:ext uri="{FF2B5EF4-FFF2-40B4-BE49-F238E27FC236}">
                <a16:creationId xmlns:a16="http://schemas.microsoft.com/office/drawing/2014/main" id="{27A9CCFC-083D-DF17-FB88-E05C4D1A00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46720" y="1027906"/>
            <a:ext cx="942340" cy="942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Pc - Free computer icons">
            <a:extLst>
              <a:ext uri="{FF2B5EF4-FFF2-40B4-BE49-F238E27FC236}">
                <a16:creationId xmlns:a16="http://schemas.microsoft.com/office/drawing/2014/main" id="{84336E40-0E26-8277-59BB-1B48E60FA8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63096" y="1089978"/>
            <a:ext cx="942340" cy="942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Pc - Free computer icons">
            <a:extLst>
              <a:ext uri="{FF2B5EF4-FFF2-40B4-BE49-F238E27FC236}">
                <a16:creationId xmlns:a16="http://schemas.microsoft.com/office/drawing/2014/main" id="{71DE2855-305D-D426-0D35-E59CAF6AB5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96430" y="5582761"/>
            <a:ext cx="942340" cy="942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 descr="Pc - Free computer icons">
            <a:extLst>
              <a:ext uri="{FF2B5EF4-FFF2-40B4-BE49-F238E27FC236}">
                <a16:creationId xmlns:a16="http://schemas.microsoft.com/office/drawing/2014/main" id="{FED9F493-92FD-842F-DA4F-A4C695D61E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0268" y="3172460"/>
            <a:ext cx="942340" cy="942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acker - Free people icons">
            <a:extLst>
              <a:ext uri="{FF2B5EF4-FFF2-40B4-BE49-F238E27FC236}">
                <a16:creationId xmlns:a16="http://schemas.microsoft.com/office/drawing/2014/main" id="{1030ABB8-46EB-ADAB-1641-E903B0E9F9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7223" y="1764030"/>
            <a:ext cx="1408430" cy="1408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Malware Icon | Malware Iconset | Hopstarter">
            <a:extLst>
              <a:ext uri="{FF2B5EF4-FFF2-40B4-BE49-F238E27FC236}">
                <a16:creationId xmlns:a16="http://schemas.microsoft.com/office/drawing/2014/main" id="{A3A07E01-97E7-5FB9-141F-44EC68CB91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16768" y="3380264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359058E-9BCC-349B-70E6-01EE59A4AC4E}"/>
              </a:ext>
            </a:extLst>
          </p:cNvPr>
          <p:cNvSpPr txBox="1"/>
          <p:nvPr/>
        </p:nvSpPr>
        <p:spPr>
          <a:xfrm>
            <a:off x="1893985" y="2987794"/>
            <a:ext cx="1735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Write a malware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2B66140-F5DA-7243-4119-D98A496BD8F1}"/>
              </a:ext>
            </a:extLst>
          </p:cNvPr>
          <p:cNvSpPr txBox="1"/>
          <p:nvPr/>
        </p:nvSpPr>
        <p:spPr>
          <a:xfrm>
            <a:off x="357754" y="4137938"/>
            <a:ext cx="35259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 Find an active exploits of systems</a:t>
            </a:r>
          </a:p>
        </p:txBody>
      </p:sp>
    </p:spTree>
    <p:extLst>
      <p:ext uri="{BB962C8B-B14F-4D97-AF65-F5344CB8AC3E}">
        <p14:creationId xmlns:p14="http://schemas.microsoft.com/office/powerpoint/2010/main" val="3698580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4234C-670D-E337-EDE8-A25E45D4E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Malware Operations in a Nutshell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E75592-2EDE-18E9-5B45-3F932F3F94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A7ED9-D9CA-CB41-8473-7B8166EC30F8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1026" name="Picture 2" descr="Internet Icon PNG Images, Free Transparent Internet Icon Download - KindPNG">
            <a:extLst>
              <a:ext uri="{FF2B5EF4-FFF2-40B4-BE49-F238E27FC236}">
                <a16:creationId xmlns:a16="http://schemas.microsoft.com/office/drawing/2014/main" id="{0F3166FA-C4D1-9AF5-F55B-6BCCF657AD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74294" y="2880360"/>
            <a:ext cx="1643412" cy="169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c - Free computer icons">
            <a:extLst>
              <a:ext uri="{FF2B5EF4-FFF2-40B4-BE49-F238E27FC236}">
                <a16:creationId xmlns:a16="http://schemas.microsoft.com/office/drawing/2014/main" id="{2A5BDB39-3944-9922-3E87-B380C06A3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307830" y="1219518"/>
            <a:ext cx="942340" cy="942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Pc - Free computer icons">
            <a:extLst>
              <a:ext uri="{FF2B5EF4-FFF2-40B4-BE49-F238E27FC236}">
                <a16:creationId xmlns:a16="http://schemas.microsoft.com/office/drawing/2014/main" id="{4E2FDEEB-22EE-A92E-5A81-BB0B5DB7C1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307830" y="2161858"/>
            <a:ext cx="942340" cy="942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Pc - Free computer icons">
            <a:extLst>
              <a:ext uri="{FF2B5EF4-FFF2-40B4-BE49-F238E27FC236}">
                <a16:creationId xmlns:a16="http://schemas.microsoft.com/office/drawing/2014/main" id="{79A56452-BA7A-C6EB-FE18-FFF353DAF6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307830" y="3081179"/>
            <a:ext cx="942340" cy="942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Pc - Free computer icons">
            <a:extLst>
              <a:ext uri="{FF2B5EF4-FFF2-40B4-BE49-F238E27FC236}">
                <a16:creationId xmlns:a16="http://schemas.microsoft.com/office/drawing/2014/main" id="{A232C836-7842-D2AC-0898-65F7C34549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307830" y="4000500"/>
            <a:ext cx="942340" cy="942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Pc - Free computer icons">
            <a:extLst>
              <a:ext uri="{FF2B5EF4-FFF2-40B4-BE49-F238E27FC236}">
                <a16:creationId xmlns:a16="http://schemas.microsoft.com/office/drawing/2014/main" id="{85F350CB-A5A3-A155-A6A3-83501A96FC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307830" y="4942840"/>
            <a:ext cx="942340" cy="942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Pc - Free computer icons">
            <a:extLst>
              <a:ext uri="{FF2B5EF4-FFF2-40B4-BE49-F238E27FC236}">
                <a16:creationId xmlns:a16="http://schemas.microsoft.com/office/drawing/2014/main" id="{5B0601C7-B0DB-954F-F923-282021DA2B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02930" y="5596572"/>
            <a:ext cx="942340" cy="942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Pc - Free computer icons">
            <a:extLst>
              <a:ext uri="{FF2B5EF4-FFF2-40B4-BE49-F238E27FC236}">
                <a16:creationId xmlns:a16="http://schemas.microsoft.com/office/drawing/2014/main" id="{27A9CCFC-083D-DF17-FB88-E05C4D1A00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46720" y="1027906"/>
            <a:ext cx="942340" cy="942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Pc - Free computer icons">
            <a:extLst>
              <a:ext uri="{FF2B5EF4-FFF2-40B4-BE49-F238E27FC236}">
                <a16:creationId xmlns:a16="http://schemas.microsoft.com/office/drawing/2014/main" id="{84336E40-0E26-8277-59BB-1B48E60FA8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63096" y="1089978"/>
            <a:ext cx="942340" cy="942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Pc - Free computer icons">
            <a:extLst>
              <a:ext uri="{FF2B5EF4-FFF2-40B4-BE49-F238E27FC236}">
                <a16:creationId xmlns:a16="http://schemas.microsoft.com/office/drawing/2014/main" id="{71DE2855-305D-D426-0D35-E59CAF6AB5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96430" y="5582761"/>
            <a:ext cx="942340" cy="942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 descr="Pc - Free computer icons">
            <a:extLst>
              <a:ext uri="{FF2B5EF4-FFF2-40B4-BE49-F238E27FC236}">
                <a16:creationId xmlns:a16="http://schemas.microsoft.com/office/drawing/2014/main" id="{FED9F493-92FD-842F-DA4F-A4C695D61E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0268" y="3172460"/>
            <a:ext cx="942340" cy="942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acker - Free people icons">
            <a:extLst>
              <a:ext uri="{FF2B5EF4-FFF2-40B4-BE49-F238E27FC236}">
                <a16:creationId xmlns:a16="http://schemas.microsoft.com/office/drawing/2014/main" id="{1030ABB8-46EB-ADAB-1641-E903B0E9F9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7223" y="1764030"/>
            <a:ext cx="1408430" cy="1408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Malware Icon | Malware Iconset | Hopstarter">
            <a:extLst>
              <a:ext uri="{FF2B5EF4-FFF2-40B4-BE49-F238E27FC236}">
                <a16:creationId xmlns:a16="http://schemas.microsoft.com/office/drawing/2014/main" id="{A3A07E01-97E7-5FB9-141F-44EC68CB91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16768" y="3380264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359058E-9BCC-349B-70E6-01EE59A4AC4E}"/>
              </a:ext>
            </a:extLst>
          </p:cNvPr>
          <p:cNvSpPr txBox="1"/>
          <p:nvPr/>
        </p:nvSpPr>
        <p:spPr>
          <a:xfrm>
            <a:off x="1893985" y="2987794"/>
            <a:ext cx="1735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Write a malware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2B66140-F5DA-7243-4119-D98A496BD8F1}"/>
              </a:ext>
            </a:extLst>
          </p:cNvPr>
          <p:cNvSpPr txBox="1"/>
          <p:nvPr/>
        </p:nvSpPr>
        <p:spPr>
          <a:xfrm>
            <a:off x="357754" y="4137938"/>
            <a:ext cx="35259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 Find an active exploits of systems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0F38E30-9FFB-A947-6AA0-080C04D4F6A7}"/>
              </a:ext>
            </a:extLst>
          </p:cNvPr>
          <p:cNvSpPr txBox="1"/>
          <p:nvPr/>
        </p:nvSpPr>
        <p:spPr>
          <a:xfrm>
            <a:off x="357754" y="4530408"/>
            <a:ext cx="1936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 Shoot an exploit</a:t>
            </a:r>
          </a:p>
        </p:txBody>
      </p:sp>
    </p:spTree>
    <p:extLst>
      <p:ext uri="{BB962C8B-B14F-4D97-AF65-F5344CB8AC3E}">
        <p14:creationId xmlns:p14="http://schemas.microsoft.com/office/powerpoint/2010/main" val="2320171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4234C-670D-E337-EDE8-A25E45D4E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Malware Operations in a Nutshell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E75592-2EDE-18E9-5B45-3F932F3F94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A7ED9-D9CA-CB41-8473-7B8166EC30F8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1026" name="Picture 2" descr="Internet Icon PNG Images, Free Transparent Internet Icon Download - KindPNG">
            <a:extLst>
              <a:ext uri="{FF2B5EF4-FFF2-40B4-BE49-F238E27FC236}">
                <a16:creationId xmlns:a16="http://schemas.microsoft.com/office/drawing/2014/main" id="{0F3166FA-C4D1-9AF5-F55B-6BCCF657AD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74294" y="2880360"/>
            <a:ext cx="1643412" cy="169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c - Free computer icons">
            <a:extLst>
              <a:ext uri="{FF2B5EF4-FFF2-40B4-BE49-F238E27FC236}">
                <a16:creationId xmlns:a16="http://schemas.microsoft.com/office/drawing/2014/main" id="{2A5BDB39-3944-9922-3E87-B380C06A3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307830" y="1219518"/>
            <a:ext cx="942340" cy="942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Pc - Free computer icons">
            <a:extLst>
              <a:ext uri="{FF2B5EF4-FFF2-40B4-BE49-F238E27FC236}">
                <a16:creationId xmlns:a16="http://schemas.microsoft.com/office/drawing/2014/main" id="{4E2FDEEB-22EE-A92E-5A81-BB0B5DB7C1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307830" y="2161858"/>
            <a:ext cx="942340" cy="942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Pc - Free computer icons">
            <a:extLst>
              <a:ext uri="{FF2B5EF4-FFF2-40B4-BE49-F238E27FC236}">
                <a16:creationId xmlns:a16="http://schemas.microsoft.com/office/drawing/2014/main" id="{79A56452-BA7A-C6EB-FE18-FFF353DAF6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307830" y="3081179"/>
            <a:ext cx="942340" cy="942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Pc - Free computer icons">
            <a:extLst>
              <a:ext uri="{FF2B5EF4-FFF2-40B4-BE49-F238E27FC236}">
                <a16:creationId xmlns:a16="http://schemas.microsoft.com/office/drawing/2014/main" id="{A232C836-7842-D2AC-0898-65F7C34549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307830" y="4000500"/>
            <a:ext cx="942340" cy="942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Pc - Free computer icons">
            <a:extLst>
              <a:ext uri="{FF2B5EF4-FFF2-40B4-BE49-F238E27FC236}">
                <a16:creationId xmlns:a16="http://schemas.microsoft.com/office/drawing/2014/main" id="{85F350CB-A5A3-A155-A6A3-83501A96FC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307830" y="4942840"/>
            <a:ext cx="942340" cy="942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Pc - Free computer icons">
            <a:extLst>
              <a:ext uri="{FF2B5EF4-FFF2-40B4-BE49-F238E27FC236}">
                <a16:creationId xmlns:a16="http://schemas.microsoft.com/office/drawing/2014/main" id="{5B0601C7-B0DB-954F-F923-282021DA2B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02930" y="5596572"/>
            <a:ext cx="942340" cy="942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Pc - Free computer icons">
            <a:extLst>
              <a:ext uri="{FF2B5EF4-FFF2-40B4-BE49-F238E27FC236}">
                <a16:creationId xmlns:a16="http://schemas.microsoft.com/office/drawing/2014/main" id="{27A9CCFC-083D-DF17-FB88-E05C4D1A00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46720" y="1027906"/>
            <a:ext cx="942340" cy="942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Pc - Free computer icons">
            <a:extLst>
              <a:ext uri="{FF2B5EF4-FFF2-40B4-BE49-F238E27FC236}">
                <a16:creationId xmlns:a16="http://schemas.microsoft.com/office/drawing/2014/main" id="{84336E40-0E26-8277-59BB-1B48E60FA8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63096" y="1089978"/>
            <a:ext cx="942340" cy="942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Pc - Free computer icons">
            <a:extLst>
              <a:ext uri="{FF2B5EF4-FFF2-40B4-BE49-F238E27FC236}">
                <a16:creationId xmlns:a16="http://schemas.microsoft.com/office/drawing/2014/main" id="{71DE2855-305D-D426-0D35-E59CAF6AB5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96430" y="5582761"/>
            <a:ext cx="942340" cy="942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 descr="Pc - Free computer icons">
            <a:extLst>
              <a:ext uri="{FF2B5EF4-FFF2-40B4-BE49-F238E27FC236}">
                <a16:creationId xmlns:a16="http://schemas.microsoft.com/office/drawing/2014/main" id="{FED9F493-92FD-842F-DA4F-A4C695D61E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0268" y="3172460"/>
            <a:ext cx="942340" cy="942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acker - Free people icons">
            <a:extLst>
              <a:ext uri="{FF2B5EF4-FFF2-40B4-BE49-F238E27FC236}">
                <a16:creationId xmlns:a16="http://schemas.microsoft.com/office/drawing/2014/main" id="{1030ABB8-46EB-ADAB-1641-E903B0E9F9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7223" y="1764030"/>
            <a:ext cx="1408430" cy="1408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Malware Icon | Malware Iconset | Hopstarter">
            <a:extLst>
              <a:ext uri="{FF2B5EF4-FFF2-40B4-BE49-F238E27FC236}">
                <a16:creationId xmlns:a16="http://schemas.microsoft.com/office/drawing/2014/main" id="{A3A07E01-97E7-5FB9-141F-44EC68CB91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16768" y="3380264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359058E-9BCC-349B-70E6-01EE59A4AC4E}"/>
              </a:ext>
            </a:extLst>
          </p:cNvPr>
          <p:cNvSpPr txBox="1"/>
          <p:nvPr/>
        </p:nvSpPr>
        <p:spPr>
          <a:xfrm>
            <a:off x="1893985" y="2987794"/>
            <a:ext cx="1735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Write a malware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2B66140-F5DA-7243-4119-D98A496BD8F1}"/>
              </a:ext>
            </a:extLst>
          </p:cNvPr>
          <p:cNvSpPr txBox="1"/>
          <p:nvPr/>
        </p:nvSpPr>
        <p:spPr>
          <a:xfrm>
            <a:off x="357754" y="4137938"/>
            <a:ext cx="35259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 Find an active exploits of systems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0F38E30-9FFB-A947-6AA0-080C04D4F6A7}"/>
              </a:ext>
            </a:extLst>
          </p:cNvPr>
          <p:cNvSpPr txBox="1"/>
          <p:nvPr/>
        </p:nvSpPr>
        <p:spPr>
          <a:xfrm>
            <a:off x="357754" y="4530408"/>
            <a:ext cx="1936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 Shoot an exploit</a:t>
            </a:r>
          </a:p>
        </p:txBody>
      </p:sp>
    </p:spTree>
    <p:extLst>
      <p:ext uri="{BB962C8B-B14F-4D97-AF65-F5344CB8AC3E}">
        <p14:creationId xmlns:p14="http://schemas.microsoft.com/office/powerpoint/2010/main" val="2451070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25 0.00069 L 0.4276 0.34907 " pathEditMode="relative" ptsTypes="AA">
                                      <p:cBhvr>
                                        <p:cTn id="6" dur="20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4234C-670D-E337-EDE8-A25E45D4E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Malware Operations in a Nutshell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E75592-2EDE-18E9-5B45-3F932F3F94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A7ED9-D9CA-CB41-8473-7B8166EC30F8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1026" name="Picture 2" descr="Internet Icon PNG Images, Free Transparent Internet Icon Download - KindPNG">
            <a:extLst>
              <a:ext uri="{FF2B5EF4-FFF2-40B4-BE49-F238E27FC236}">
                <a16:creationId xmlns:a16="http://schemas.microsoft.com/office/drawing/2014/main" id="{0F3166FA-C4D1-9AF5-F55B-6BCCF657AD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74294" y="2880360"/>
            <a:ext cx="1643412" cy="169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c - Free computer icons">
            <a:extLst>
              <a:ext uri="{FF2B5EF4-FFF2-40B4-BE49-F238E27FC236}">
                <a16:creationId xmlns:a16="http://schemas.microsoft.com/office/drawing/2014/main" id="{2A5BDB39-3944-9922-3E87-B380C06A3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307830" y="1219518"/>
            <a:ext cx="942340" cy="942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Pc - Free computer icons">
            <a:extLst>
              <a:ext uri="{FF2B5EF4-FFF2-40B4-BE49-F238E27FC236}">
                <a16:creationId xmlns:a16="http://schemas.microsoft.com/office/drawing/2014/main" id="{4E2FDEEB-22EE-A92E-5A81-BB0B5DB7C1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307830" y="2161858"/>
            <a:ext cx="942340" cy="942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Pc - Free computer icons">
            <a:extLst>
              <a:ext uri="{FF2B5EF4-FFF2-40B4-BE49-F238E27FC236}">
                <a16:creationId xmlns:a16="http://schemas.microsoft.com/office/drawing/2014/main" id="{79A56452-BA7A-C6EB-FE18-FFF353DAF6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307830" y="3081179"/>
            <a:ext cx="942340" cy="942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Pc - Free computer icons">
            <a:extLst>
              <a:ext uri="{FF2B5EF4-FFF2-40B4-BE49-F238E27FC236}">
                <a16:creationId xmlns:a16="http://schemas.microsoft.com/office/drawing/2014/main" id="{A232C836-7842-D2AC-0898-65F7C34549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307830" y="4000500"/>
            <a:ext cx="942340" cy="942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Pc - Free computer icons">
            <a:extLst>
              <a:ext uri="{FF2B5EF4-FFF2-40B4-BE49-F238E27FC236}">
                <a16:creationId xmlns:a16="http://schemas.microsoft.com/office/drawing/2014/main" id="{85F350CB-A5A3-A155-A6A3-83501A96FC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307830" y="4942840"/>
            <a:ext cx="942340" cy="942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Pc - Free computer icons">
            <a:extLst>
              <a:ext uri="{FF2B5EF4-FFF2-40B4-BE49-F238E27FC236}">
                <a16:creationId xmlns:a16="http://schemas.microsoft.com/office/drawing/2014/main" id="{5B0601C7-B0DB-954F-F923-282021DA2B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02930" y="5596572"/>
            <a:ext cx="942340" cy="942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Pc - Free computer icons">
            <a:extLst>
              <a:ext uri="{FF2B5EF4-FFF2-40B4-BE49-F238E27FC236}">
                <a16:creationId xmlns:a16="http://schemas.microsoft.com/office/drawing/2014/main" id="{27A9CCFC-083D-DF17-FB88-E05C4D1A00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46720" y="1027906"/>
            <a:ext cx="942340" cy="942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Pc - Free computer icons">
            <a:extLst>
              <a:ext uri="{FF2B5EF4-FFF2-40B4-BE49-F238E27FC236}">
                <a16:creationId xmlns:a16="http://schemas.microsoft.com/office/drawing/2014/main" id="{84336E40-0E26-8277-59BB-1B48E60FA8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63096" y="1089978"/>
            <a:ext cx="942340" cy="942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Pc - Free computer icons">
            <a:extLst>
              <a:ext uri="{FF2B5EF4-FFF2-40B4-BE49-F238E27FC236}">
                <a16:creationId xmlns:a16="http://schemas.microsoft.com/office/drawing/2014/main" id="{71DE2855-305D-D426-0D35-E59CAF6AB5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96430" y="5582761"/>
            <a:ext cx="942340" cy="942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 descr="Pc - Free computer icons">
            <a:extLst>
              <a:ext uri="{FF2B5EF4-FFF2-40B4-BE49-F238E27FC236}">
                <a16:creationId xmlns:a16="http://schemas.microsoft.com/office/drawing/2014/main" id="{FED9F493-92FD-842F-DA4F-A4C695D61E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0268" y="3172460"/>
            <a:ext cx="942340" cy="942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acker - Free people icons">
            <a:extLst>
              <a:ext uri="{FF2B5EF4-FFF2-40B4-BE49-F238E27FC236}">
                <a16:creationId xmlns:a16="http://schemas.microsoft.com/office/drawing/2014/main" id="{1030ABB8-46EB-ADAB-1641-E903B0E9F9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7223" y="1764030"/>
            <a:ext cx="1408430" cy="1408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Malware Icon | Malware Iconset | Hopstarter">
            <a:extLst>
              <a:ext uri="{FF2B5EF4-FFF2-40B4-BE49-F238E27FC236}">
                <a16:creationId xmlns:a16="http://schemas.microsoft.com/office/drawing/2014/main" id="{A3A07E01-97E7-5FB9-141F-44EC68CB91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39940" y="5829617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359058E-9BCC-349B-70E6-01EE59A4AC4E}"/>
              </a:ext>
            </a:extLst>
          </p:cNvPr>
          <p:cNvSpPr txBox="1"/>
          <p:nvPr/>
        </p:nvSpPr>
        <p:spPr>
          <a:xfrm>
            <a:off x="1893985" y="2987794"/>
            <a:ext cx="1735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Write a malware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2B66140-F5DA-7243-4119-D98A496BD8F1}"/>
              </a:ext>
            </a:extLst>
          </p:cNvPr>
          <p:cNvSpPr txBox="1"/>
          <p:nvPr/>
        </p:nvSpPr>
        <p:spPr>
          <a:xfrm>
            <a:off x="357754" y="4137938"/>
            <a:ext cx="35259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 Find an active exploits of systems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0F38E30-9FFB-A947-6AA0-080C04D4F6A7}"/>
              </a:ext>
            </a:extLst>
          </p:cNvPr>
          <p:cNvSpPr txBox="1"/>
          <p:nvPr/>
        </p:nvSpPr>
        <p:spPr>
          <a:xfrm>
            <a:off x="357754" y="4530408"/>
            <a:ext cx="1936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 Shoot an exploit</a:t>
            </a:r>
          </a:p>
        </p:txBody>
      </p:sp>
    </p:spTree>
    <p:extLst>
      <p:ext uri="{BB962C8B-B14F-4D97-AF65-F5344CB8AC3E}">
        <p14:creationId xmlns:p14="http://schemas.microsoft.com/office/powerpoint/2010/main" val="28124291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8734</TotalTime>
  <Words>2155</Words>
  <Application>Microsoft Macintosh PowerPoint</Application>
  <PresentationFormat>Widescreen</PresentationFormat>
  <Paragraphs>395</Paragraphs>
  <Slides>57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2" baseType="lpstr">
      <vt:lpstr>Arial</vt:lpstr>
      <vt:lpstr>Calibri</vt:lpstr>
      <vt:lpstr>Calibri Light</vt:lpstr>
      <vt:lpstr>Kannada MN</vt:lpstr>
      <vt:lpstr>Office Theme</vt:lpstr>
      <vt:lpstr>CS 370 Introduction to Security</vt:lpstr>
      <vt:lpstr>Topics For Today</vt:lpstr>
      <vt:lpstr>What is a Malware?</vt:lpstr>
      <vt:lpstr>Malware Operations in a Nutshell</vt:lpstr>
      <vt:lpstr>Malware Operations in a Nutshell</vt:lpstr>
      <vt:lpstr>Malware Operations in a Nutshell</vt:lpstr>
      <vt:lpstr>Malware Operations in a Nutshell</vt:lpstr>
      <vt:lpstr>Malware Operations in a Nutshell</vt:lpstr>
      <vt:lpstr>Malware Operations in a Nutshell</vt:lpstr>
      <vt:lpstr>Malware Operations in a Nutshell</vt:lpstr>
      <vt:lpstr>Malware Operations in a Nutshell</vt:lpstr>
      <vt:lpstr>Malware Operations in a Nutshell</vt:lpstr>
      <vt:lpstr>Malware Operations in a Nutshell</vt:lpstr>
      <vt:lpstr>Malware Operations in a Nutshell</vt:lpstr>
      <vt:lpstr>Malware Operations in a Nutshell</vt:lpstr>
      <vt:lpstr>Malware Operations in a Nutshell</vt:lpstr>
      <vt:lpstr>Malware Operations in a Nutshell</vt:lpstr>
      <vt:lpstr>Malware Operations in a Nutshell</vt:lpstr>
      <vt:lpstr>Malware Operations in a Nutshell</vt:lpstr>
      <vt:lpstr>Distributed Denial-of Service (DDoS) Attack</vt:lpstr>
      <vt:lpstr>Distributed Denial-of Service (DDoS) Attack</vt:lpstr>
      <vt:lpstr>Attacker Can Easily Write a Malware</vt:lpstr>
      <vt:lpstr>Then, How Attackers Propagate Malware?</vt:lpstr>
      <vt:lpstr>Then, How Attackers Propagate Malware?</vt:lpstr>
      <vt:lpstr>Then, How Attackers Propagate Malware?</vt:lpstr>
      <vt:lpstr>Then, How Attackers Propagate Malware?</vt:lpstr>
      <vt:lpstr>Then, How Attackers Propagate Malware?</vt:lpstr>
      <vt:lpstr>Vulnerable Devices Search Engines</vt:lpstr>
      <vt:lpstr>Criminal IP</vt:lpstr>
      <vt:lpstr>CenSys</vt:lpstr>
      <vt:lpstr>Then, How Attackers Propagate Malware?</vt:lpstr>
      <vt:lpstr>Wireless Routers, VPNs, Firewalls</vt:lpstr>
      <vt:lpstr>How Attackers Propagate Malware Behind the Firewall??</vt:lpstr>
      <vt:lpstr>How Attackers Propagate Malware Behind the Firewall??</vt:lpstr>
      <vt:lpstr>This is a Hard-way, and There is an Easy-way</vt:lpstr>
      <vt:lpstr>Easy-way of Propagating Malware</vt:lpstr>
      <vt:lpstr>An Example</vt:lpstr>
      <vt:lpstr>Another Example</vt:lpstr>
      <vt:lpstr>Implications</vt:lpstr>
      <vt:lpstr>List of Paths of Malware Infection</vt:lpstr>
      <vt:lpstr>Example Attacks: Morris Worm (1988)</vt:lpstr>
      <vt:lpstr>Example Attacks: Slammeer Worm (2003)</vt:lpstr>
      <vt:lpstr>Example Attacks: Slammeer Worm (2003)</vt:lpstr>
      <vt:lpstr>Wait, DDoS, Slows Down/Stops Systems, and Why Attackers Launch Such Attacks?</vt:lpstr>
      <vt:lpstr>Some Background</vt:lpstr>
      <vt:lpstr>Is Hacking Home Computers a Lucrative Business in Early Days?</vt:lpstr>
      <vt:lpstr>DDoS Usage Example</vt:lpstr>
      <vt:lpstr>Example Attacks: Zeus Trojan Malware (2007)</vt:lpstr>
      <vt:lpstr>Zeus Malware Used in Organized Crime</vt:lpstr>
      <vt:lpstr>Zeus Malware Used in Organized Crime</vt:lpstr>
      <vt:lpstr>Zeus Malware Used in Organized Crime</vt:lpstr>
      <vt:lpstr>Implications</vt:lpstr>
      <vt:lpstr>Remote Access Trojan, and Exploit-as-a-service</vt:lpstr>
      <vt:lpstr>Ransomware</vt:lpstr>
      <vt:lpstr>Ransomware</vt:lpstr>
      <vt:lpstr>Ransomware</vt:lpstr>
      <vt:lpstr>Ransomware Kits and as a Service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CS444/544 Operating Systems II</dc:title>
  <dc:creator>Jang, Yeong Jin</dc:creator>
  <cp:lastModifiedBy>Jang, Yeong Jin</cp:lastModifiedBy>
  <cp:revision>128</cp:revision>
  <dcterms:created xsi:type="dcterms:W3CDTF">2020-09-24T00:44:09Z</dcterms:created>
  <dcterms:modified xsi:type="dcterms:W3CDTF">2022-12-01T21:47:01Z</dcterms:modified>
</cp:coreProperties>
</file>